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1"/>
    <p:sldMasterId id="2147483691" r:id="rId2"/>
    <p:sldMasterId id="2147483698" r:id="rId3"/>
  </p:sldMasterIdLst>
  <p:notesMasterIdLst>
    <p:notesMasterId r:id="rId33"/>
  </p:notesMasterIdLst>
  <p:handoutMasterIdLst>
    <p:handoutMasterId r:id="rId34"/>
  </p:handoutMasterIdLst>
  <p:sldIdLst>
    <p:sldId id="261" r:id="rId4"/>
    <p:sldId id="307" r:id="rId5"/>
    <p:sldId id="334" r:id="rId6"/>
    <p:sldId id="335" r:id="rId7"/>
    <p:sldId id="337" r:id="rId8"/>
    <p:sldId id="338" r:id="rId9"/>
    <p:sldId id="341" r:id="rId10"/>
    <p:sldId id="342" r:id="rId11"/>
    <p:sldId id="354" r:id="rId12"/>
    <p:sldId id="355" r:id="rId13"/>
    <p:sldId id="323" r:id="rId14"/>
    <p:sldId id="322" r:id="rId15"/>
    <p:sldId id="336" r:id="rId16"/>
    <p:sldId id="339" r:id="rId17"/>
    <p:sldId id="340" r:id="rId18"/>
    <p:sldId id="343" r:id="rId19"/>
    <p:sldId id="344" r:id="rId20"/>
    <p:sldId id="345" r:id="rId21"/>
    <p:sldId id="346" r:id="rId22"/>
    <p:sldId id="327" r:id="rId23"/>
    <p:sldId id="325" r:id="rId24"/>
    <p:sldId id="348" r:id="rId25"/>
    <p:sldId id="351" r:id="rId26"/>
    <p:sldId id="349" r:id="rId27"/>
    <p:sldId id="350" r:id="rId28"/>
    <p:sldId id="352" r:id="rId29"/>
    <p:sldId id="353" r:id="rId30"/>
    <p:sldId id="326" r:id="rId31"/>
    <p:sldId id="306" r:id="rId32"/>
  </p:sldIdLst>
  <p:sldSz cx="10688638" cy="7562850"/>
  <p:notesSz cx="7099300" cy="10234613"/>
  <p:defaultTextStyle>
    <a:defPPr>
      <a:defRPr lang="en-US"/>
    </a:defPPr>
    <a:lvl1pPr marL="0" algn="l" defTabSz="521437" rtl="0" eaLnBrk="1" latinLnBrk="0" hangingPunct="1">
      <a:defRPr sz="2100" kern="1200">
        <a:solidFill>
          <a:schemeClr val="tx1"/>
        </a:solidFill>
        <a:latin typeface="+mn-lt"/>
        <a:ea typeface="+mn-ea"/>
        <a:cs typeface="+mn-cs"/>
      </a:defRPr>
    </a:lvl1pPr>
    <a:lvl2pPr marL="521437" algn="l" defTabSz="521437" rtl="0" eaLnBrk="1" latinLnBrk="0" hangingPunct="1">
      <a:defRPr sz="2100" kern="1200">
        <a:solidFill>
          <a:schemeClr val="tx1"/>
        </a:solidFill>
        <a:latin typeface="+mn-lt"/>
        <a:ea typeface="+mn-ea"/>
        <a:cs typeface="+mn-cs"/>
      </a:defRPr>
    </a:lvl2pPr>
    <a:lvl3pPr marL="1042873" algn="l" defTabSz="521437" rtl="0" eaLnBrk="1" latinLnBrk="0" hangingPunct="1">
      <a:defRPr sz="2100" kern="1200">
        <a:solidFill>
          <a:schemeClr val="tx1"/>
        </a:solidFill>
        <a:latin typeface="+mn-lt"/>
        <a:ea typeface="+mn-ea"/>
        <a:cs typeface="+mn-cs"/>
      </a:defRPr>
    </a:lvl3pPr>
    <a:lvl4pPr marL="1564310" algn="l" defTabSz="521437" rtl="0" eaLnBrk="1" latinLnBrk="0" hangingPunct="1">
      <a:defRPr sz="2100" kern="1200">
        <a:solidFill>
          <a:schemeClr val="tx1"/>
        </a:solidFill>
        <a:latin typeface="+mn-lt"/>
        <a:ea typeface="+mn-ea"/>
        <a:cs typeface="+mn-cs"/>
      </a:defRPr>
    </a:lvl4pPr>
    <a:lvl5pPr marL="2085746" algn="l" defTabSz="521437" rtl="0" eaLnBrk="1" latinLnBrk="0" hangingPunct="1">
      <a:defRPr sz="2100" kern="1200">
        <a:solidFill>
          <a:schemeClr val="tx1"/>
        </a:solidFill>
        <a:latin typeface="+mn-lt"/>
        <a:ea typeface="+mn-ea"/>
        <a:cs typeface="+mn-cs"/>
      </a:defRPr>
    </a:lvl5pPr>
    <a:lvl6pPr marL="2607183" algn="l" defTabSz="521437" rtl="0" eaLnBrk="1" latinLnBrk="0" hangingPunct="1">
      <a:defRPr sz="2100" kern="1200">
        <a:solidFill>
          <a:schemeClr val="tx1"/>
        </a:solidFill>
        <a:latin typeface="+mn-lt"/>
        <a:ea typeface="+mn-ea"/>
        <a:cs typeface="+mn-cs"/>
      </a:defRPr>
    </a:lvl6pPr>
    <a:lvl7pPr marL="3128620" algn="l" defTabSz="521437" rtl="0" eaLnBrk="1" latinLnBrk="0" hangingPunct="1">
      <a:defRPr sz="2100" kern="1200">
        <a:solidFill>
          <a:schemeClr val="tx1"/>
        </a:solidFill>
        <a:latin typeface="+mn-lt"/>
        <a:ea typeface="+mn-ea"/>
        <a:cs typeface="+mn-cs"/>
      </a:defRPr>
    </a:lvl7pPr>
    <a:lvl8pPr marL="3650056" algn="l" defTabSz="521437" rtl="0" eaLnBrk="1" latinLnBrk="0" hangingPunct="1">
      <a:defRPr sz="2100" kern="1200">
        <a:solidFill>
          <a:schemeClr val="tx1"/>
        </a:solidFill>
        <a:latin typeface="+mn-lt"/>
        <a:ea typeface="+mn-ea"/>
        <a:cs typeface="+mn-cs"/>
      </a:defRPr>
    </a:lvl8pPr>
    <a:lvl9pPr marL="4171493" algn="l" defTabSz="521437" rtl="0" eaLnBrk="1" latinLnBrk="0" hangingPunct="1">
      <a:defRPr sz="21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060546B-B8C2-AC4D-B0A4-9F88AC82FE0A}">
          <p14:sldIdLst>
            <p14:sldId id="261"/>
            <p14:sldId id="307"/>
          </p14:sldIdLst>
        </p14:section>
        <p14:section name="Liune kirjasto käyttöliittymä" id="{328FE829-0441-47E9-B7F8-D67C7A770F03}">
          <p14:sldIdLst>
            <p14:sldId id="334"/>
            <p14:sldId id="335"/>
          </p14:sldIdLst>
        </p14:section>
        <p14:section name="Liune kirjasto päivitykset 2020" id="{57114C85-3C8C-422B-95B4-B96B9DD643B9}">
          <p14:sldIdLst>
            <p14:sldId id="337"/>
            <p14:sldId id="338"/>
            <p14:sldId id="341"/>
            <p14:sldId id="342"/>
            <p14:sldId id="354"/>
            <p14:sldId id="355"/>
            <p14:sldId id="323"/>
            <p14:sldId id="322"/>
            <p14:sldId id="336"/>
            <p14:sldId id="339"/>
            <p14:sldId id="340"/>
            <p14:sldId id="343"/>
            <p14:sldId id="344"/>
            <p14:sldId id="345"/>
            <p14:sldId id="346"/>
            <p14:sldId id="327"/>
            <p14:sldId id="325"/>
          </p14:sldIdLst>
        </p14:section>
        <p14:section name="Liune kirjaston yleistä tietoa" id="{62A016AB-9B81-4829-9238-73A95BA98CFE}">
          <p14:sldIdLst>
            <p14:sldId id="348"/>
            <p14:sldId id="351"/>
            <p14:sldId id="349"/>
            <p14:sldId id="350"/>
            <p14:sldId id="352"/>
            <p14:sldId id="353"/>
            <p14:sldId id="326"/>
            <p14:sldId id="306"/>
          </p14:sldIdLst>
        </p14:section>
        <p14:section name="Untitled Section" id="{397AB310-C9FC-0F4B-B254-4DC0CE8CBC25}">
          <p14:sldIdLst/>
        </p14:section>
        <p14:section name="Untitled Section" id="{48B799E5-7066-2A47-8AF1-7B0689012194}">
          <p14:sldIdLst/>
        </p14:section>
      </p14:sectionLst>
    </p:ext>
    <p:ext uri="{EFAFB233-063F-42B5-8137-9DF3F51BA10A}">
      <p15:sldGuideLst xmlns:p15="http://schemas.microsoft.com/office/powerpoint/2012/main">
        <p15:guide id="1" orient="horz" pos="2382">
          <p15:clr>
            <a:srgbClr val="A4A3A4"/>
          </p15:clr>
        </p15:guide>
        <p15:guide id="2" pos="336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AC34"/>
    <a:srgbClr val="338D33"/>
    <a:srgbClr val="3D1B66"/>
    <a:srgbClr val="361655"/>
    <a:srgbClr val="DF6421"/>
    <a:srgbClr val="41B3D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75" autoAdjust="0"/>
    <p:restoredTop sz="94499" autoAdjust="0"/>
  </p:normalViewPr>
  <p:slideViewPr>
    <p:cSldViewPr snapToGrid="0" snapToObjects="1">
      <p:cViewPr varScale="1">
        <p:scale>
          <a:sx n="72" d="100"/>
          <a:sy n="72" d="100"/>
        </p:scale>
        <p:origin x="2196" y="78"/>
      </p:cViewPr>
      <p:guideLst>
        <p:guide orient="horz" pos="2382"/>
        <p:guide pos="336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r>
              <a:rPr lang="en-US"/>
              <a:t>Aulis Lundell Oy</a:t>
            </a:r>
          </a:p>
        </p:txBody>
      </p:sp>
      <p:sp>
        <p:nvSpPr>
          <p:cNvPr id="3" name="Date Placeholder 2"/>
          <p:cNvSpPr>
            <a:spLocks noGrp="1"/>
          </p:cNvSpPr>
          <p:nvPr>
            <p:ph type="dt" sz="quarter" idx="1"/>
          </p:nvPr>
        </p:nvSpPr>
        <p:spPr>
          <a:xfrm>
            <a:off x="4021294" y="0"/>
            <a:ext cx="3076363" cy="511731"/>
          </a:xfrm>
          <a:prstGeom prst="rect">
            <a:avLst/>
          </a:prstGeom>
        </p:spPr>
        <p:txBody>
          <a:bodyPr vert="horz" lIns="99048" tIns="49524" rIns="99048" bIns="49524" rtlCol="0"/>
          <a:lstStyle>
            <a:lvl1pPr algn="r">
              <a:defRPr sz="1300"/>
            </a:lvl1pPr>
          </a:lstStyle>
          <a:p>
            <a:fld id="{D9EBFE72-D193-442C-8E18-D4FF58A35FE9}" type="datetime1">
              <a:rPr lang="fi-FI" smtClean="0"/>
              <a:t>19.11.2021</a:t>
            </a:fld>
            <a:endParaRPr lang="en-US"/>
          </a:p>
        </p:txBody>
      </p:sp>
      <p:sp>
        <p:nvSpPr>
          <p:cNvPr id="4" name="Footer Placeholder 3"/>
          <p:cNvSpPr>
            <a:spLocks noGrp="1"/>
          </p:cNvSpPr>
          <p:nvPr>
            <p:ph type="ftr" sz="quarter" idx="2"/>
          </p:nvPr>
        </p:nvSpPr>
        <p:spPr>
          <a:xfrm>
            <a:off x="0" y="9721106"/>
            <a:ext cx="3076363" cy="511731"/>
          </a:xfrm>
          <a:prstGeom prst="rect">
            <a:avLst/>
          </a:prstGeom>
        </p:spPr>
        <p:txBody>
          <a:bodyPr vert="horz" lIns="99048" tIns="49524" rIns="99048" bIns="49524" rtlCol="0" anchor="b"/>
          <a:lstStyle>
            <a:lvl1pPr algn="l">
              <a:defRPr sz="1300"/>
            </a:lvl1pPr>
          </a:lstStyle>
          <a:p>
            <a:r>
              <a:rPr lang="en-US"/>
              <a:t>www.aulislundell.fi       l       www.liune.fi</a:t>
            </a:r>
          </a:p>
        </p:txBody>
      </p:sp>
      <p:sp>
        <p:nvSpPr>
          <p:cNvPr id="5" name="Slide Number Placeholder 4"/>
          <p:cNvSpPr>
            <a:spLocks noGrp="1"/>
          </p:cNvSpPr>
          <p:nvPr>
            <p:ph type="sldNum" sz="quarter" idx="3"/>
          </p:nvPr>
        </p:nvSpPr>
        <p:spPr>
          <a:xfrm>
            <a:off x="4021294" y="9721106"/>
            <a:ext cx="3076363" cy="511731"/>
          </a:xfrm>
          <a:prstGeom prst="rect">
            <a:avLst/>
          </a:prstGeom>
        </p:spPr>
        <p:txBody>
          <a:bodyPr vert="horz" lIns="99048" tIns="49524" rIns="99048" bIns="49524" rtlCol="0" anchor="b"/>
          <a:lstStyle>
            <a:lvl1pPr algn="r">
              <a:defRPr sz="1300"/>
            </a:lvl1pPr>
          </a:lstStyle>
          <a:p>
            <a:fld id="{BAE34068-80E9-584C-9957-27A8E7C2C83A}" type="slidenum">
              <a:rPr lang="en-US" smtClean="0"/>
              <a:t>‹#›</a:t>
            </a:fld>
            <a:endParaRPr lang="en-US"/>
          </a:p>
        </p:txBody>
      </p:sp>
    </p:spTree>
    <p:extLst>
      <p:ext uri="{BB962C8B-B14F-4D97-AF65-F5344CB8AC3E}">
        <p14:creationId xmlns:p14="http://schemas.microsoft.com/office/powerpoint/2010/main" val="4116968062"/>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3076575" cy="512763"/>
          </a:xfrm>
          <a:prstGeom prst="rect">
            <a:avLst/>
          </a:prstGeom>
        </p:spPr>
        <p:txBody>
          <a:bodyPr vert="horz" lIns="91440" tIns="45720" rIns="91440" bIns="45720" rtlCol="0"/>
          <a:lstStyle>
            <a:lvl1pPr algn="l">
              <a:defRPr sz="1200"/>
            </a:lvl1pPr>
          </a:lstStyle>
          <a:p>
            <a:r>
              <a:rPr lang="fi-FI"/>
              <a:t>Aulis Lundell Oy</a:t>
            </a:r>
          </a:p>
        </p:txBody>
      </p:sp>
      <p:sp>
        <p:nvSpPr>
          <p:cNvPr id="3" name="Päivämäärän paikkamerkki 2"/>
          <p:cNvSpPr>
            <a:spLocks noGrp="1"/>
          </p:cNvSpPr>
          <p:nvPr>
            <p:ph type="dt" idx="1"/>
          </p:nvPr>
        </p:nvSpPr>
        <p:spPr>
          <a:xfrm>
            <a:off x="4021138" y="0"/>
            <a:ext cx="3076575" cy="512763"/>
          </a:xfrm>
          <a:prstGeom prst="rect">
            <a:avLst/>
          </a:prstGeom>
        </p:spPr>
        <p:txBody>
          <a:bodyPr vert="horz" lIns="91440" tIns="45720" rIns="91440" bIns="45720" rtlCol="0"/>
          <a:lstStyle>
            <a:lvl1pPr algn="r">
              <a:defRPr sz="1200"/>
            </a:lvl1pPr>
          </a:lstStyle>
          <a:p>
            <a:fld id="{F4EB2E06-B39F-46C6-BEC0-C8FA6A6EA01A}" type="datetime1">
              <a:rPr lang="fi-FI" smtClean="0"/>
              <a:t>19.11.2021</a:t>
            </a:fld>
            <a:endParaRPr lang="fi-FI"/>
          </a:p>
        </p:txBody>
      </p:sp>
      <p:sp>
        <p:nvSpPr>
          <p:cNvPr id="4" name="Dian kuvan paikkamerkki 3"/>
          <p:cNvSpPr>
            <a:spLocks noGrp="1" noRot="1" noChangeAspect="1"/>
          </p:cNvSpPr>
          <p:nvPr>
            <p:ph type="sldImg" idx="2"/>
          </p:nvPr>
        </p:nvSpPr>
        <p:spPr>
          <a:xfrm>
            <a:off x="1108075" y="1279525"/>
            <a:ext cx="4883150" cy="34544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709613" y="4926013"/>
            <a:ext cx="5680075" cy="4029075"/>
          </a:xfrm>
          <a:prstGeom prst="rect">
            <a:avLst/>
          </a:prstGeom>
        </p:spPr>
        <p:txBody>
          <a:bodyPr vert="horz" lIns="91440" tIns="45720" rIns="91440" bIns="45720" rtlCol="0"/>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9721850"/>
            <a:ext cx="3076575" cy="512763"/>
          </a:xfrm>
          <a:prstGeom prst="rect">
            <a:avLst/>
          </a:prstGeom>
        </p:spPr>
        <p:txBody>
          <a:bodyPr vert="horz" lIns="91440" tIns="45720" rIns="91440" bIns="45720" rtlCol="0" anchor="b"/>
          <a:lstStyle>
            <a:lvl1pPr algn="l">
              <a:defRPr sz="1200"/>
            </a:lvl1pPr>
          </a:lstStyle>
          <a:p>
            <a:r>
              <a:rPr lang="fi-FI"/>
              <a:t>www.aulislundell.fi       l       www.liune.fi</a:t>
            </a:r>
          </a:p>
        </p:txBody>
      </p:sp>
      <p:sp>
        <p:nvSpPr>
          <p:cNvPr id="7" name="Dian numeron paikkamerkki 6"/>
          <p:cNvSpPr>
            <a:spLocks noGrp="1"/>
          </p:cNvSpPr>
          <p:nvPr>
            <p:ph type="sldNum" sz="quarter" idx="5"/>
          </p:nvPr>
        </p:nvSpPr>
        <p:spPr>
          <a:xfrm>
            <a:off x="4021138" y="9721850"/>
            <a:ext cx="3076575" cy="512763"/>
          </a:xfrm>
          <a:prstGeom prst="rect">
            <a:avLst/>
          </a:prstGeom>
        </p:spPr>
        <p:txBody>
          <a:bodyPr vert="horz" lIns="91440" tIns="45720" rIns="91440" bIns="45720" rtlCol="0" anchor="b"/>
          <a:lstStyle>
            <a:lvl1pPr algn="r">
              <a:defRPr sz="1200"/>
            </a:lvl1pPr>
          </a:lstStyle>
          <a:p>
            <a:fld id="{3565CA09-0C92-4B51-8DAA-012AA4756CC9}" type="slidenum">
              <a:rPr lang="fi-FI" smtClean="0"/>
              <a:t>‹#›</a:t>
            </a:fld>
            <a:endParaRPr lang="fi-FI"/>
          </a:p>
        </p:txBody>
      </p:sp>
    </p:spTree>
    <p:extLst>
      <p:ext uri="{BB962C8B-B14F-4D97-AF65-F5344CB8AC3E}">
        <p14:creationId xmlns:p14="http://schemas.microsoft.com/office/powerpoint/2010/main" val="2414114520"/>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91884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6628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2381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3138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4383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55847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BA6476-478A-43D0-B67A-F43C033B73E5}"/>
              </a:ext>
            </a:extLst>
          </p:cNvPr>
          <p:cNvPicPr>
            <a:picLocks noChangeAspect="1"/>
          </p:cNvPicPr>
          <p:nvPr userDrawn="1"/>
        </p:nvPicPr>
        <p:blipFill>
          <a:blip r:embed="rId2"/>
          <a:stretch>
            <a:fillRect/>
          </a:stretch>
        </p:blipFill>
        <p:spPr>
          <a:xfrm>
            <a:off x="8387091" y="603503"/>
            <a:ext cx="2146098" cy="1077341"/>
          </a:xfrm>
          <a:prstGeom prst="rect">
            <a:avLst/>
          </a:prstGeom>
        </p:spPr>
      </p:pic>
    </p:spTree>
    <p:extLst>
      <p:ext uri="{BB962C8B-B14F-4D97-AF65-F5344CB8AC3E}">
        <p14:creationId xmlns:p14="http://schemas.microsoft.com/office/powerpoint/2010/main" val="490665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1198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0449886"/>
      </p:ext>
    </p:extLst>
  </p:cSld>
  <p:clrMap bg1="lt1" tx1="dk1" bg2="lt2" tx2="dk2" accent1="accent1" accent2="accent2" accent3="accent3" accent4="accent4" accent5="accent5" accent6="accent6" hlink="hlink" folHlink="folHlink"/>
  <p:sldLayoutIdLst>
    <p:sldLayoutId id="2147483676" r:id="rId1"/>
    <p:sldLayoutId id="2147483719" r:id="rId2"/>
    <p:sldLayoutId id="2147483718"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10688638" cy="252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sp>
        <p:nvSpPr>
          <p:cNvPr id="8" name="Rectangle 7"/>
          <p:cNvSpPr/>
          <p:nvPr userDrawn="1"/>
        </p:nvSpPr>
        <p:spPr>
          <a:xfrm>
            <a:off x="0" y="241302"/>
            <a:ext cx="10688638" cy="144000"/>
          </a:xfrm>
          <a:prstGeom prst="rect">
            <a:avLst/>
          </a:prstGeom>
          <a:solidFill>
            <a:srgbClr val="5CAC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ln>
                <a:solidFill>
                  <a:srgbClr val="41B3DC"/>
                </a:solidFill>
              </a:ln>
              <a:solidFill>
                <a:srgbClr val="DF6421"/>
              </a:solidFill>
            </a:endParaRPr>
          </a:p>
        </p:txBody>
      </p:sp>
      <p:sp>
        <p:nvSpPr>
          <p:cNvPr id="9" name="Rectangle 8"/>
          <p:cNvSpPr/>
          <p:nvPr userDrawn="1"/>
        </p:nvSpPr>
        <p:spPr>
          <a:xfrm>
            <a:off x="0" y="7338315"/>
            <a:ext cx="10688638" cy="251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pic>
        <p:nvPicPr>
          <p:cNvPr id="5" name="Picture 4">
            <a:extLst>
              <a:ext uri="{FF2B5EF4-FFF2-40B4-BE49-F238E27FC236}">
                <a16:creationId xmlns:a16="http://schemas.microsoft.com/office/drawing/2014/main" id="{89B1ECC9-0283-44C5-8186-5218890E933C}"/>
              </a:ext>
            </a:extLst>
          </p:cNvPr>
          <p:cNvPicPr>
            <a:picLocks noChangeAspect="1"/>
          </p:cNvPicPr>
          <p:nvPr userDrawn="1"/>
        </p:nvPicPr>
        <p:blipFill>
          <a:blip r:embed="rId6"/>
          <a:stretch>
            <a:fillRect/>
          </a:stretch>
        </p:blipFill>
        <p:spPr>
          <a:xfrm>
            <a:off x="8387091" y="603503"/>
            <a:ext cx="2146098" cy="1077341"/>
          </a:xfrm>
          <a:prstGeom prst="rect">
            <a:avLst/>
          </a:prstGeom>
        </p:spPr>
      </p:pic>
    </p:spTree>
    <p:extLst>
      <p:ext uri="{BB962C8B-B14F-4D97-AF65-F5344CB8AC3E}">
        <p14:creationId xmlns:p14="http://schemas.microsoft.com/office/powerpoint/2010/main" val="1423345869"/>
      </p:ext>
    </p:extLst>
  </p:cSld>
  <p:clrMap bg1="lt1" tx1="dk1" bg2="lt2" tx2="dk2" accent1="accent1" accent2="accent2" accent3="accent3" accent4="accent4" accent5="accent5" accent6="accent6" hlink="hlink" folHlink="folHlink"/>
  <p:sldLayoutIdLst>
    <p:sldLayoutId id="2147483693" r:id="rId1"/>
    <p:sldLayoutId id="2147483722" r:id="rId2"/>
    <p:sldLayoutId id="2147483723" r:id="rId3"/>
    <p:sldLayoutId id="2147483724"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7831995"/>
      </p:ext>
    </p:extLst>
  </p:cSld>
  <p:clrMap bg1="lt1" tx1="dk1" bg2="lt2" tx2="dk2" accent1="accent1" accent2="accent2" accent3="accent3" accent4="accent4" accent5="accent5" accent6="accent6" hlink="hlink" folHlink="folHlink"/>
  <p:sldLayoutIdLst>
    <p:sldLayoutId id="214748369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png"/><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 Id="rId6" Type="http://schemas.openxmlformats.org/officeDocument/2006/relationships/image" Target="../media/image44.emf"/><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3.png"/><Relationship Id="rId7" Type="http://schemas.openxmlformats.org/officeDocument/2006/relationships/image" Target="../media/image55.png"/><Relationship Id="rId2"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xml"/><Relationship Id="rId4" Type="http://schemas.openxmlformats.org/officeDocument/2006/relationships/image" Target="../media/image76.png"/></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6.xml"/><Relationship Id="rId4" Type="http://schemas.openxmlformats.org/officeDocument/2006/relationships/image" Target="../media/image79.png"/></Relationships>
</file>

<file path=ppt/slides/_rels/slide2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6.xml"/><Relationship Id="rId5" Type="http://schemas.openxmlformats.org/officeDocument/2006/relationships/image" Target="../media/image78.png"/><Relationship Id="rId4" Type="http://schemas.openxmlformats.org/officeDocument/2006/relationships/image" Target="../media/image82.png"/></Relationships>
</file>

<file path=ppt/slides/_rels/slide2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hyperlink" Target="http://www.liune.fi/bim" TargetMode="External"/><Relationship Id="rId3" Type="http://schemas.openxmlformats.org/officeDocument/2006/relationships/image" Target="../media/image42.png"/><Relationship Id="rId7" Type="http://schemas.openxmlformats.org/officeDocument/2006/relationships/image" Target="../media/image88.emf"/><Relationship Id="rId2" Type="http://schemas.openxmlformats.org/officeDocument/2006/relationships/image" Target="../media/image84.png"/><Relationship Id="rId1" Type="http://schemas.openxmlformats.org/officeDocument/2006/relationships/slideLayout" Target="../slideLayouts/slideLayout5.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image" Target="../media/image13.png"/><Relationship Id="rId16" Type="http://schemas.openxmlformats.org/officeDocument/2006/relationships/image" Target="../media/image27.png"/><Relationship Id="rId1" Type="http://schemas.openxmlformats.org/officeDocument/2006/relationships/slideLayout" Target="../slideLayouts/slideLayout6.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688637" cy="7562849"/>
          </a:xfrm>
          <a:prstGeom prst="rect">
            <a:avLst/>
          </a:prstGeom>
          <a:blipFill rotWithShape="1">
            <a:blip r:embed="rId3"/>
            <a:stretch>
              <a:fillRect/>
            </a:stretch>
          </a:blipFill>
        </p:spPr>
      </p:pic>
      <p:sp>
        <p:nvSpPr>
          <p:cNvPr id="3" name="Rectangle 2"/>
          <p:cNvSpPr/>
          <p:nvPr/>
        </p:nvSpPr>
        <p:spPr>
          <a:xfrm>
            <a:off x="6819900" y="1"/>
            <a:ext cx="2315181" cy="10414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576163"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p:cNvSpPr/>
          <p:nvPr/>
        </p:nvSpPr>
        <p:spPr>
          <a:xfrm>
            <a:off x="6819900" y="1032937"/>
            <a:ext cx="2315181" cy="2879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576163"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Calibri"/>
              <a:ea typeface="+mn-ea"/>
              <a:cs typeface="+mn-cs"/>
            </a:endParaRPr>
          </a:p>
        </p:txBody>
      </p:sp>
      <p:sp>
        <p:nvSpPr>
          <p:cNvPr id="5" name="Title 1"/>
          <p:cNvSpPr>
            <a:spLocks noGrp="1"/>
          </p:cNvSpPr>
          <p:nvPr/>
        </p:nvSpPr>
        <p:spPr>
          <a:xfrm>
            <a:off x="6819901" y="1142829"/>
            <a:ext cx="2315180" cy="1143171"/>
          </a:xfrm>
          <a:prstGeom prst="rect">
            <a:avLst/>
          </a:prstGeom>
          <a:noFill/>
        </p:spPr>
        <p:txBody>
          <a:bodyPr vert="horz" lIns="91440" tIns="45720" rIns="91440" bIns="45720" rtlCol="0" anchor="t">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fi-FI" sz="4400" b="0" i="0" u="none" strike="noStrike" kern="1200" cap="none" spc="0" normalizeH="0" baseline="0" noProof="0" dirty="0">
                <a:ln>
                  <a:noFill/>
                </a:ln>
                <a:solidFill>
                  <a:srgbClr val="5CAC34"/>
                </a:solidFill>
                <a:effectLst/>
                <a:uLnTx/>
                <a:uFillTx/>
                <a:latin typeface="Century Gothic"/>
                <a:ea typeface="+mj-ea"/>
                <a:cs typeface="Century Gothic"/>
              </a:rPr>
              <a:t>LIUNE</a:t>
            </a:r>
          </a:p>
          <a:p>
            <a:pPr marL="0" marR="0" lvl="0" indent="0" algn="ctr" defTabSz="914400" rtl="0" eaLnBrk="1" fontAlgn="auto" latinLnBrk="0" hangingPunct="1">
              <a:lnSpc>
                <a:spcPct val="80000"/>
              </a:lnSpc>
              <a:spcBef>
                <a:spcPct val="0"/>
              </a:spcBef>
              <a:spcAft>
                <a:spcPts val="0"/>
              </a:spcAft>
              <a:buClrTx/>
              <a:buSzTx/>
              <a:buFontTx/>
              <a:buNone/>
              <a:tabLst/>
              <a:defRPr/>
            </a:pPr>
            <a:r>
              <a:rPr lang="fi-FI" sz="2000" dirty="0">
                <a:solidFill>
                  <a:srgbClr val="000000"/>
                </a:solidFill>
                <a:latin typeface="Century Gothic"/>
                <a:cs typeface="Century Gothic"/>
              </a:rPr>
              <a:t>GDL kirjasto</a:t>
            </a:r>
            <a:endParaRPr kumimoji="0" lang="en-US" sz="2000" b="0" i="0" u="none" strike="noStrike" kern="1200" cap="none" spc="0" normalizeH="0" baseline="0" noProof="0" dirty="0">
              <a:ln>
                <a:noFill/>
              </a:ln>
              <a:solidFill>
                <a:srgbClr val="000000"/>
              </a:solidFill>
              <a:effectLst/>
              <a:uLnTx/>
              <a:uFillTx/>
              <a:latin typeface="Century Gothic"/>
              <a:ea typeface="+mj-ea"/>
              <a:cs typeface="Century Gothic"/>
            </a:endParaRPr>
          </a:p>
        </p:txBody>
      </p:sp>
      <p:sp>
        <p:nvSpPr>
          <p:cNvPr id="6" name="Rectangle 5"/>
          <p:cNvSpPr/>
          <p:nvPr/>
        </p:nvSpPr>
        <p:spPr>
          <a:xfrm>
            <a:off x="6819900" y="3862614"/>
            <a:ext cx="2315181" cy="215900"/>
          </a:xfrm>
          <a:prstGeom prst="rect">
            <a:avLst/>
          </a:prstGeom>
          <a:solidFill>
            <a:srgbClr val="5CAC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576163"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Calibri"/>
              <a:ea typeface="+mn-ea"/>
              <a:cs typeface="+mn-cs"/>
            </a:endParaRPr>
          </a:p>
        </p:txBody>
      </p:sp>
      <p:sp>
        <p:nvSpPr>
          <p:cNvPr id="7" name="Subtitle 2"/>
          <p:cNvSpPr>
            <a:spLocks noGrp="1"/>
          </p:cNvSpPr>
          <p:nvPr/>
        </p:nvSpPr>
        <p:spPr>
          <a:xfrm>
            <a:off x="6819901" y="2074797"/>
            <a:ext cx="2315180" cy="909715"/>
          </a:xfrm>
          <a:prstGeom prst="rect">
            <a:avLst/>
          </a:prstGeom>
        </p:spPr>
        <p:txBody>
          <a:bodyPr vert="horz" lIns="91440" tIns="45720" rIns="91440" bIns="45720" rtlCol="0">
            <a:norm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68580" marR="0" lvl="0" indent="0" algn="ctr" defTabSz="914400" rtl="0" eaLnBrk="1" fontAlgn="auto" latinLnBrk="0" hangingPunct="1">
              <a:lnSpc>
                <a:spcPct val="100000"/>
              </a:lnSpc>
              <a:spcBef>
                <a:spcPct val="20000"/>
              </a:spcBef>
              <a:spcAft>
                <a:spcPts val="0"/>
              </a:spcAft>
              <a:buClr>
                <a:srgbClr val="4F81BD"/>
              </a:buClr>
              <a:buSzPct val="76000"/>
              <a:buFontTx/>
              <a:buNone/>
              <a:tabLst/>
              <a:defRPr/>
            </a:pPr>
            <a:endParaRPr kumimoji="0" lang="en-US" sz="1200" b="0" i="0" u="none" strike="noStrike" kern="1200" cap="none" spc="0" normalizeH="0" baseline="0" noProof="0" dirty="0">
              <a:ln>
                <a:noFill/>
              </a:ln>
              <a:solidFill>
                <a:srgbClr val="000000"/>
              </a:solidFill>
              <a:effectLst/>
              <a:uLnTx/>
              <a:uFillTx/>
              <a:latin typeface="Century Gothic"/>
              <a:ea typeface="+mn-ea"/>
              <a:cs typeface="Century Gothic"/>
            </a:endParaRPr>
          </a:p>
        </p:txBody>
      </p:sp>
      <p:sp>
        <p:nvSpPr>
          <p:cNvPr id="8" name="Title 1"/>
          <p:cNvSpPr>
            <a:spLocks noGrp="1"/>
          </p:cNvSpPr>
          <p:nvPr/>
        </p:nvSpPr>
        <p:spPr>
          <a:xfrm>
            <a:off x="6819900" y="406228"/>
            <a:ext cx="2315181" cy="724080"/>
          </a:xfrm>
          <a:prstGeom prst="rect">
            <a:avLst/>
          </a:prstGeom>
          <a:noFill/>
        </p:spPr>
        <p:txBody>
          <a:bodyPr vert="horz" lIns="91440" tIns="45720" rIns="91440" bIns="45720" rtlCol="0" anchor="t">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i-FI" sz="3000" b="0" i="0" u="none" strike="noStrike" kern="1200" cap="none" spc="0" normalizeH="0" baseline="0" noProof="0" dirty="0">
                <a:ln>
                  <a:noFill/>
                </a:ln>
                <a:solidFill>
                  <a:prstClr val="white"/>
                </a:solidFill>
                <a:effectLst/>
                <a:uLnTx/>
                <a:uFillTx/>
                <a:latin typeface="Century Gothic"/>
                <a:ea typeface="+mj-ea"/>
                <a:cs typeface="Century Gothic"/>
              </a:rPr>
              <a:t>2020</a:t>
            </a:r>
            <a:endParaRPr kumimoji="0" lang="en-US" sz="3000" b="0" i="0" u="none" strike="noStrike" kern="1200" cap="none" spc="0" normalizeH="0" baseline="0" noProof="0" dirty="0">
              <a:ln>
                <a:noFill/>
              </a:ln>
              <a:solidFill>
                <a:prstClr val="white"/>
              </a:solidFill>
              <a:effectLst/>
              <a:uLnTx/>
              <a:uFillTx/>
              <a:latin typeface="Century Gothic"/>
              <a:ea typeface="+mj-ea"/>
              <a:cs typeface="Century Gothic"/>
            </a:endParaRPr>
          </a:p>
        </p:txBody>
      </p:sp>
      <p:pic>
        <p:nvPicPr>
          <p:cNvPr id="10" name="Picture 9">
            <a:extLst>
              <a:ext uri="{FF2B5EF4-FFF2-40B4-BE49-F238E27FC236}">
                <a16:creationId xmlns:a16="http://schemas.microsoft.com/office/drawing/2014/main" id="{8CA5A34B-ADA4-4145-947D-EB3AF1AACDA2}"/>
              </a:ext>
            </a:extLst>
          </p:cNvPr>
          <p:cNvPicPr>
            <a:picLocks noChangeAspect="1"/>
          </p:cNvPicPr>
          <p:nvPr/>
        </p:nvPicPr>
        <p:blipFill>
          <a:blip r:embed="rId4"/>
          <a:stretch>
            <a:fillRect/>
          </a:stretch>
        </p:blipFill>
        <p:spPr>
          <a:xfrm>
            <a:off x="6904441" y="2317082"/>
            <a:ext cx="2146098" cy="1077341"/>
          </a:xfrm>
          <a:prstGeom prst="rect">
            <a:avLst/>
          </a:prstGeom>
        </p:spPr>
      </p:pic>
    </p:spTree>
    <p:extLst>
      <p:ext uri="{BB962C8B-B14F-4D97-AF65-F5344CB8AC3E}">
        <p14:creationId xmlns:p14="http://schemas.microsoft.com/office/powerpoint/2010/main" val="35086267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A030DE-978A-4021-959A-ECD8DA01FB1E}"/>
              </a:ext>
            </a:extLst>
          </p:cNvPr>
          <p:cNvPicPr>
            <a:picLocks noChangeAspect="1"/>
          </p:cNvPicPr>
          <p:nvPr/>
        </p:nvPicPr>
        <p:blipFill rotWithShape="1">
          <a:blip r:embed="rId2"/>
          <a:srcRect l="18930" t="8730" r="18729"/>
          <a:stretch/>
        </p:blipFill>
        <p:spPr>
          <a:xfrm>
            <a:off x="558310" y="2274198"/>
            <a:ext cx="3809409" cy="3769493"/>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315EBCD8-F9D7-4BEE-9459-E348ADE7BE0D}"/>
              </a:ext>
            </a:extLst>
          </p:cNvPr>
          <p:cNvPicPr>
            <a:picLocks noChangeAspect="1"/>
          </p:cNvPicPr>
          <p:nvPr/>
        </p:nvPicPr>
        <p:blipFill rotWithShape="1">
          <a:blip r:embed="rId3"/>
          <a:srcRect l="54292" t="86735" r="27070" b="6643"/>
          <a:stretch/>
        </p:blipFill>
        <p:spPr>
          <a:xfrm>
            <a:off x="504000" y="1309828"/>
            <a:ext cx="1095391" cy="239155"/>
          </a:xfrm>
          <a:prstGeom prst="rect">
            <a:avLst/>
          </a:prstGeom>
        </p:spPr>
      </p:pic>
      <p:pic>
        <p:nvPicPr>
          <p:cNvPr id="5" name="Picture 4">
            <a:extLst>
              <a:ext uri="{FF2B5EF4-FFF2-40B4-BE49-F238E27FC236}">
                <a16:creationId xmlns:a16="http://schemas.microsoft.com/office/drawing/2014/main" id="{F28A5A76-A5E4-4394-83A2-9820B5938357}"/>
              </a:ext>
            </a:extLst>
          </p:cNvPr>
          <p:cNvPicPr>
            <a:picLocks noChangeAspect="1"/>
          </p:cNvPicPr>
          <p:nvPr/>
        </p:nvPicPr>
        <p:blipFill>
          <a:blip r:embed="rId4"/>
          <a:stretch>
            <a:fillRect/>
          </a:stretch>
        </p:blipFill>
        <p:spPr>
          <a:xfrm>
            <a:off x="4954178" y="2249427"/>
            <a:ext cx="5532239" cy="3794263"/>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89964086-731D-4A94-8FE7-8D9B948B6086}"/>
              </a:ext>
            </a:extLst>
          </p:cNvPr>
          <p:cNvSpPr txBox="1"/>
          <p:nvPr/>
        </p:nvSpPr>
        <p:spPr>
          <a:xfrm>
            <a:off x="5029199" y="1448570"/>
            <a:ext cx="6046770" cy="1384995"/>
          </a:xfrm>
          <a:prstGeom prst="rect">
            <a:avLst/>
          </a:prstGeom>
          <a:noFill/>
        </p:spPr>
        <p:txBody>
          <a:bodyPr wrap="square" rtlCol="0">
            <a:spAutoFit/>
          </a:bodyPr>
          <a:lstStyle/>
          <a:p>
            <a:pPr marL="342900" indent="-342900">
              <a:buFont typeface="Wingdings" panose="05000000000000000000" pitchFamily="2" charset="2"/>
              <a:buChar char="v"/>
            </a:pPr>
            <a:r>
              <a:rPr lang="fi-FI" dirty="0">
                <a:solidFill>
                  <a:srgbClr val="5CAC34"/>
                </a:solidFill>
              </a:rPr>
              <a:t>MY DOOR kuvat on sovitettu automaattisesti</a:t>
            </a:r>
          </a:p>
          <a:p>
            <a:r>
              <a:rPr lang="fi-FI" dirty="0">
                <a:solidFill>
                  <a:srgbClr val="5CAC34"/>
                </a:solidFill>
              </a:rPr>
              <a:t> oven muotoon.</a:t>
            </a:r>
          </a:p>
          <a:p>
            <a:endParaRPr lang="en-GB" dirty="0">
              <a:solidFill>
                <a:srgbClr val="5CAC34"/>
              </a:solidFill>
            </a:endParaRPr>
          </a:p>
          <a:p>
            <a:endParaRPr lang="en-FI" dirty="0"/>
          </a:p>
        </p:txBody>
      </p:sp>
      <p:sp>
        <p:nvSpPr>
          <p:cNvPr id="7" name="Arrow: Left 6">
            <a:extLst>
              <a:ext uri="{FF2B5EF4-FFF2-40B4-BE49-F238E27FC236}">
                <a16:creationId xmlns:a16="http://schemas.microsoft.com/office/drawing/2014/main" id="{C839BBB4-0CFB-47B1-B179-27DC6FECA432}"/>
              </a:ext>
            </a:extLst>
          </p:cNvPr>
          <p:cNvSpPr/>
          <p:nvPr/>
        </p:nvSpPr>
        <p:spPr>
          <a:xfrm rot="16200000">
            <a:off x="702223" y="931156"/>
            <a:ext cx="490390" cy="194113"/>
          </a:xfrm>
          <a:prstGeom prst="leftArrow">
            <a:avLst/>
          </a:prstGeom>
          <a:ln>
            <a:solidFill>
              <a:srgbClr val="5CAC3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FI" dirty="0"/>
          </a:p>
        </p:txBody>
      </p:sp>
      <p:sp>
        <p:nvSpPr>
          <p:cNvPr id="8" name="Arrow: Left 7">
            <a:extLst>
              <a:ext uri="{FF2B5EF4-FFF2-40B4-BE49-F238E27FC236}">
                <a16:creationId xmlns:a16="http://schemas.microsoft.com/office/drawing/2014/main" id="{C4B7C3E4-3C35-4557-A5A9-5A75E67B8AB1}"/>
              </a:ext>
            </a:extLst>
          </p:cNvPr>
          <p:cNvSpPr/>
          <p:nvPr/>
        </p:nvSpPr>
        <p:spPr>
          <a:xfrm rot="16200000">
            <a:off x="702223" y="1860773"/>
            <a:ext cx="490390" cy="194113"/>
          </a:xfrm>
          <a:prstGeom prst="leftArrow">
            <a:avLst/>
          </a:prstGeom>
          <a:ln>
            <a:solidFill>
              <a:srgbClr val="5CAC3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FI" dirty="0"/>
          </a:p>
        </p:txBody>
      </p:sp>
    </p:spTree>
    <p:extLst>
      <p:ext uri="{BB962C8B-B14F-4D97-AF65-F5344CB8AC3E}">
        <p14:creationId xmlns:p14="http://schemas.microsoft.com/office/powerpoint/2010/main" val="12594568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0A4D55-50A7-45B1-AF49-21DCCE11DFEA}"/>
              </a:ext>
            </a:extLst>
          </p:cNvPr>
          <p:cNvPicPr>
            <a:picLocks noChangeAspect="1"/>
          </p:cNvPicPr>
          <p:nvPr/>
        </p:nvPicPr>
        <p:blipFill>
          <a:blip r:embed="rId2"/>
          <a:stretch>
            <a:fillRect/>
          </a:stretch>
        </p:blipFill>
        <p:spPr>
          <a:xfrm>
            <a:off x="851673" y="2727984"/>
            <a:ext cx="4676172" cy="2935223"/>
          </a:xfrm>
          <a:prstGeom prst="rect">
            <a:avLst/>
          </a:prstGeom>
        </p:spPr>
      </p:pic>
      <p:sp>
        <p:nvSpPr>
          <p:cNvPr id="19" name="Title 6"/>
          <p:cNvSpPr txBox="1">
            <a:spLocks/>
          </p:cNvSpPr>
          <p:nvPr/>
        </p:nvSpPr>
        <p:spPr>
          <a:xfrm>
            <a:off x="1229200" y="1539343"/>
            <a:ext cx="4019873" cy="915990"/>
          </a:xfrm>
          <a:prstGeom prst="rect">
            <a:avLst/>
          </a:prstGeom>
        </p:spPr>
        <p:txBody>
          <a:bodyPr vert="horz"/>
          <a:lstStyle>
            <a:lvl1pPr algn="l" defTabSz="457200" rtl="0" eaLnBrk="1" latinLnBrk="0" hangingPunct="1">
              <a:spcBef>
                <a:spcPct val="0"/>
              </a:spcBef>
              <a:buNone/>
              <a:defRPr sz="4400" b="0" i="0" kern="1200">
                <a:solidFill>
                  <a:srgbClr val="5CAC34"/>
                </a:solidFill>
                <a:latin typeface="Century Gothic"/>
                <a:ea typeface="+mj-ea"/>
                <a:cs typeface="Century Gothic"/>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i-FI" sz="4000" b="0" i="0" u="none" strike="noStrike" kern="1200" cap="none" spc="0" normalizeH="0" baseline="0" noProof="0" dirty="0">
              <a:ln>
                <a:noFill/>
              </a:ln>
              <a:solidFill>
                <a:srgbClr val="5CAC34"/>
              </a:solidFill>
              <a:effectLst/>
              <a:uLnTx/>
              <a:uFillTx/>
              <a:latin typeface="Century Gothic"/>
              <a:ea typeface="+mj-ea"/>
            </a:endParaRPr>
          </a:p>
        </p:txBody>
      </p:sp>
      <p:sp>
        <p:nvSpPr>
          <p:cNvPr id="11" name="Title 6">
            <a:extLst>
              <a:ext uri="{FF2B5EF4-FFF2-40B4-BE49-F238E27FC236}">
                <a16:creationId xmlns:a16="http://schemas.microsoft.com/office/drawing/2014/main" id="{C848E1AD-449F-4822-9B1A-0EE7E14D453F}"/>
              </a:ext>
            </a:extLst>
          </p:cNvPr>
          <p:cNvSpPr txBox="1">
            <a:spLocks/>
          </p:cNvSpPr>
          <p:nvPr/>
        </p:nvSpPr>
        <p:spPr>
          <a:xfrm>
            <a:off x="-680936" y="686817"/>
            <a:ext cx="9395257" cy="915990"/>
          </a:xfrm>
          <a:prstGeom prst="rect">
            <a:avLst/>
          </a:prstGeom>
        </p:spPr>
        <p:txBody>
          <a:bodyPr vert="horz"/>
          <a:lstStyle>
            <a:lvl1pPr algn="l" defTabSz="457200" rtl="0" eaLnBrk="1" latinLnBrk="0" hangingPunct="1">
              <a:spcBef>
                <a:spcPct val="0"/>
              </a:spcBef>
              <a:buNone/>
              <a:defRPr sz="4400" b="0" i="0" kern="1200">
                <a:solidFill>
                  <a:srgbClr val="5CAC34"/>
                </a:solidFill>
                <a:latin typeface="Century Gothic"/>
                <a:ea typeface="+mj-ea"/>
                <a:cs typeface="Century Gothic"/>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fi-FI" sz="4000" b="0" i="0" u="none" strike="noStrike" kern="1200" cap="none" spc="0" normalizeH="0" baseline="0" noProof="0" dirty="0">
              <a:ln>
                <a:noFill/>
              </a:ln>
              <a:solidFill>
                <a:srgbClr val="5CAC34"/>
              </a:solidFill>
              <a:effectLst/>
              <a:uLnTx/>
              <a:uFillTx/>
              <a:latin typeface="Century Gothic"/>
              <a:ea typeface="+mj-ea"/>
            </a:endParaRPr>
          </a:p>
        </p:txBody>
      </p:sp>
      <p:sp>
        <p:nvSpPr>
          <p:cNvPr id="17" name="TextBox 16">
            <a:extLst>
              <a:ext uri="{FF2B5EF4-FFF2-40B4-BE49-F238E27FC236}">
                <a16:creationId xmlns:a16="http://schemas.microsoft.com/office/drawing/2014/main" id="{31E44C7E-465A-4A5E-A070-01713CFB9CDA}"/>
              </a:ext>
            </a:extLst>
          </p:cNvPr>
          <p:cNvSpPr txBox="1"/>
          <p:nvPr/>
        </p:nvSpPr>
        <p:spPr>
          <a:xfrm>
            <a:off x="5939474" y="1539343"/>
            <a:ext cx="3689677" cy="738664"/>
          </a:xfrm>
          <a:prstGeom prst="rect">
            <a:avLst/>
          </a:prstGeom>
          <a:noFill/>
        </p:spPr>
        <p:txBody>
          <a:bodyPr wrap="square" rtlCol="0">
            <a:spAutoFit/>
          </a:bodyPr>
          <a:lstStyle/>
          <a:p>
            <a:pPr marL="342900" indent="-342900">
              <a:buFont typeface="Wingdings" panose="05000000000000000000" pitchFamily="2" charset="2"/>
              <a:buChar char="ü"/>
            </a:pPr>
            <a:r>
              <a:rPr lang="fi-FI" dirty="0">
                <a:solidFill>
                  <a:srgbClr val="5CAC34"/>
                </a:solidFill>
              </a:rPr>
              <a:t>Äänieristysluokka </a:t>
            </a:r>
            <a:r>
              <a:rPr lang="fi-FI" dirty="0" err="1">
                <a:solidFill>
                  <a:srgbClr val="5CAC34"/>
                </a:solidFill>
              </a:rPr>
              <a:t>R´w</a:t>
            </a:r>
            <a:r>
              <a:rPr lang="fi-FI" dirty="0">
                <a:solidFill>
                  <a:srgbClr val="5CAC34"/>
                </a:solidFill>
              </a:rPr>
              <a:t> 25dB (</a:t>
            </a:r>
            <a:r>
              <a:rPr lang="fi-FI" dirty="0" err="1">
                <a:solidFill>
                  <a:srgbClr val="5CAC34"/>
                </a:solidFill>
              </a:rPr>
              <a:t>Rw</a:t>
            </a:r>
            <a:r>
              <a:rPr lang="fi-FI" dirty="0">
                <a:solidFill>
                  <a:srgbClr val="5CAC34"/>
                </a:solidFill>
              </a:rPr>
              <a:t>=32dB)</a:t>
            </a:r>
            <a:endParaRPr lang="en-FI" dirty="0">
              <a:solidFill>
                <a:srgbClr val="5CAC34"/>
              </a:solidFill>
            </a:endParaRPr>
          </a:p>
        </p:txBody>
      </p:sp>
      <p:sp>
        <p:nvSpPr>
          <p:cNvPr id="9" name="Arrow: Left 8">
            <a:extLst>
              <a:ext uri="{FF2B5EF4-FFF2-40B4-BE49-F238E27FC236}">
                <a16:creationId xmlns:a16="http://schemas.microsoft.com/office/drawing/2014/main" id="{E06556D8-F1CB-4CB9-849B-AC88A9F4A46E}"/>
              </a:ext>
            </a:extLst>
          </p:cNvPr>
          <p:cNvSpPr/>
          <p:nvPr/>
        </p:nvSpPr>
        <p:spPr>
          <a:xfrm rot="5400000">
            <a:off x="2659029" y="5309285"/>
            <a:ext cx="966101" cy="194112"/>
          </a:xfrm>
          <a:prstGeom prst="leftArrow">
            <a:avLst/>
          </a:prstGeom>
          <a:ln>
            <a:solidFill>
              <a:srgbClr val="5CAC3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FI" dirty="0"/>
          </a:p>
        </p:txBody>
      </p:sp>
      <p:pic>
        <p:nvPicPr>
          <p:cNvPr id="3" name="Picture 2">
            <a:extLst>
              <a:ext uri="{FF2B5EF4-FFF2-40B4-BE49-F238E27FC236}">
                <a16:creationId xmlns:a16="http://schemas.microsoft.com/office/drawing/2014/main" id="{0A212531-88E6-409C-ABAB-8EB80D2DE7C4}"/>
              </a:ext>
            </a:extLst>
          </p:cNvPr>
          <p:cNvPicPr>
            <a:picLocks noChangeAspect="1"/>
          </p:cNvPicPr>
          <p:nvPr/>
        </p:nvPicPr>
        <p:blipFill>
          <a:blip r:embed="rId3"/>
          <a:stretch>
            <a:fillRect/>
          </a:stretch>
        </p:blipFill>
        <p:spPr>
          <a:xfrm>
            <a:off x="5741671" y="2254690"/>
            <a:ext cx="3478899" cy="4475428"/>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5BB7A4AD-139B-469F-97E6-4BABC00CA224}"/>
              </a:ext>
            </a:extLst>
          </p:cNvPr>
          <p:cNvPicPr>
            <a:picLocks noChangeAspect="1"/>
          </p:cNvPicPr>
          <p:nvPr/>
        </p:nvPicPr>
        <p:blipFill rotWithShape="1">
          <a:blip r:embed="rId4">
            <a:extLst>
              <a:ext uri="{28A0092B-C50C-407E-A947-70E740481C1C}">
                <a14:useLocalDpi xmlns:a14="http://schemas.microsoft.com/office/drawing/2010/main" val="0"/>
              </a:ext>
            </a:extLst>
          </a:blip>
          <a:srcRect b="24822"/>
          <a:stretch/>
        </p:blipFill>
        <p:spPr>
          <a:xfrm>
            <a:off x="6724745" y="3430589"/>
            <a:ext cx="1087581" cy="846307"/>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55FC2D79-2298-4B8D-8437-02A497DB3909}"/>
              </a:ext>
            </a:extLst>
          </p:cNvPr>
          <p:cNvPicPr>
            <a:picLocks noChangeAspect="1"/>
          </p:cNvPicPr>
          <p:nvPr/>
        </p:nvPicPr>
        <p:blipFill>
          <a:blip r:embed="rId5"/>
          <a:stretch>
            <a:fillRect/>
          </a:stretch>
        </p:blipFill>
        <p:spPr>
          <a:xfrm>
            <a:off x="2373475" y="5904743"/>
            <a:ext cx="1537207" cy="391837"/>
          </a:xfrm>
          <a:prstGeom prst="rect">
            <a:avLst/>
          </a:prstGeom>
        </p:spPr>
      </p:pic>
      <p:pic>
        <p:nvPicPr>
          <p:cNvPr id="2" name="Picture 1">
            <a:extLst>
              <a:ext uri="{FF2B5EF4-FFF2-40B4-BE49-F238E27FC236}">
                <a16:creationId xmlns:a16="http://schemas.microsoft.com/office/drawing/2014/main" id="{E0B4FB7D-3757-4D8D-9945-17E43A6F56B7}"/>
              </a:ext>
            </a:extLst>
          </p:cNvPr>
          <p:cNvPicPr>
            <a:picLocks noChangeAspect="1"/>
          </p:cNvPicPr>
          <p:nvPr/>
        </p:nvPicPr>
        <p:blipFill rotWithShape="1">
          <a:blip r:embed="rId6"/>
          <a:srcRect r="8397"/>
          <a:stretch/>
        </p:blipFill>
        <p:spPr>
          <a:xfrm>
            <a:off x="20513" y="3325817"/>
            <a:ext cx="768485" cy="1405209"/>
          </a:xfrm>
          <a:prstGeom prst="rect">
            <a:avLst/>
          </a:prstGeom>
        </p:spPr>
      </p:pic>
      <p:sp>
        <p:nvSpPr>
          <p:cNvPr id="13" name="Arrow: Left 12">
            <a:extLst>
              <a:ext uri="{FF2B5EF4-FFF2-40B4-BE49-F238E27FC236}">
                <a16:creationId xmlns:a16="http://schemas.microsoft.com/office/drawing/2014/main" id="{B691EEF6-E0A5-4A25-9106-4876556A614D}"/>
              </a:ext>
            </a:extLst>
          </p:cNvPr>
          <p:cNvSpPr/>
          <p:nvPr/>
        </p:nvSpPr>
        <p:spPr>
          <a:xfrm>
            <a:off x="984005" y="3559501"/>
            <a:ext cx="490390" cy="194113"/>
          </a:xfrm>
          <a:prstGeom prst="leftArrow">
            <a:avLst/>
          </a:prstGeom>
          <a:ln>
            <a:solidFill>
              <a:srgbClr val="5CAC3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FI" dirty="0"/>
          </a:p>
        </p:txBody>
      </p:sp>
      <p:sp>
        <p:nvSpPr>
          <p:cNvPr id="14" name="TextBox 13">
            <a:extLst>
              <a:ext uri="{FF2B5EF4-FFF2-40B4-BE49-F238E27FC236}">
                <a16:creationId xmlns:a16="http://schemas.microsoft.com/office/drawing/2014/main" id="{A269A20D-D367-4F3E-8985-066458A50704}"/>
              </a:ext>
            </a:extLst>
          </p:cNvPr>
          <p:cNvSpPr txBox="1"/>
          <p:nvPr/>
        </p:nvSpPr>
        <p:spPr>
          <a:xfrm>
            <a:off x="553840" y="1529013"/>
            <a:ext cx="5176475" cy="1061829"/>
          </a:xfrm>
          <a:prstGeom prst="rect">
            <a:avLst/>
          </a:prstGeom>
          <a:noFill/>
        </p:spPr>
        <p:txBody>
          <a:bodyPr wrap="square" rtlCol="0">
            <a:spAutoFit/>
          </a:bodyPr>
          <a:lstStyle/>
          <a:p>
            <a:pPr marL="342900" indent="-342900">
              <a:buFont typeface="Wingdings" panose="05000000000000000000" pitchFamily="2" charset="2"/>
              <a:buChar char="v"/>
            </a:pPr>
            <a:r>
              <a:rPr lang="fi-FI" dirty="0">
                <a:solidFill>
                  <a:srgbClr val="5CAC34"/>
                </a:solidFill>
              </a:rPr>
              <a:t>D18 </a:t>
            </a:r>
            <a:r>
              <a:rPr lang="fi-FI" dirty="0" err="1">
                <a:solidFill>
                  <a:srgbClr val="5CAC34"/>
                </a:solidFill>
              </a:rPr>
              <a:t>dBLiune</a:t>
            </a:r>
            <a:r>
              <a:rPr lang="fi-FI" dirty="0">
                <a:solidFill>
                  <a:srgbClr val="5CAC34"/>
                </a:solidFill>
              </a:rPr>
              <a:t> kaksi uutta ovikokoa lisätty</a:t>
            </a:r>
          </a:p>
          <a:p>
            <a:pPr marL="342900" indent="-342900">
              <a:buFont typeface="Wingdings" panose="05000000000000000000" pitchFamily="2" charset="2"/>
              <a:buChar char="ü"/>
            </a:pPr>
            <a:r>
              <a:rPr lang="en-GB" dirty="0"/>
              <a:t>LiO11</a:t>
            </a:r>
          </a:p>
          <a:p>
            <a:pPr marL="342900" indent="-342900">
              <a:buFont typeface="Wingdings" panose="05000000000000000000" pitchFamily="2" charset="2"/>
              <a:buChar char="ü"/>
            </a:pPr>
            <a:r>
              <a:rPr lang="en-GB" dirty="0"/>
              <a:t>LiO12</a:t>
            </a:r>
            <a:endParaRPr lang="en-FI" dirty="0"/>
          </a:p>
        </p:txBody>
      </p:sp>
    </p:spTree>
    <p:extLst>
      <p:ext uri="{BB962C8B-B14F-4D97-AF65-F5344CB8AC3E}">
        <p14:creationId xmlns:p14="http://schemas.microsoft.com/office/powerpoint/2010/main" val="39096537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5105386B-B18B-4658-A69B-1CA837A83148}"/>
              </a:ext>
            </a:extLst>
          </p:cNvPr>
          <p:cNvSpPr txBox="1"/>
          <p:nvPr/>
        </p:nvSpPr>
        <p:spPr>
          <a:xfrm>
            <a:off x="5881751" y="1736330"/>
            <a:ext cx="4663032" cy="738664"/>
          </a:xfrm>
          <a:prstGeom prst="rect">
            <a:avLst/>
          </a:prstGeom>
          <a:noFill/>
        </p:spPr>
        <p:txBody>
          <a:bodyPr wrap="square" rtlCol="0">
            <a:spAutoFit/>
          </a:bodyPr>
          <a:lstStyle/>
          <a:p>
            <a:pPr marL="342900" indent="-342900">
              <a:buFont typeface="Wingdings" panose="05000000000000000000" pitchFamily="2" charset="2"/>
              <a:buChar char="v"/>
            </a:pPr>
            <a:r>
              <a:rPr lang="en-GB" dirty="0" err="1">
                <a:solidFill>
                  <a:srgbClr val="5CAC34"/>
                </a:solidFill>
              </a:rPr>
              <a:t>Kolme</a:t>
            </a:r>
            <a:r>
              <a:rPr lang="en-GB" dirty="0">
                <a:solidFill>
                  <a:srgbClr val="5CAC34"/>
                </a:solidFill>
              </a:rPr>
              <a:t> </a:t>
            </a:r>
            <a:r>
              <a:rPr lang="en-GB" dirty="0" err="1">
                <a:solidFill>
                  <a:srgbClr val="5CAC34"/>
                </a:solidFill>
              </a:rPr>
              <a:t>uutta</a:t>
            </a:r>
            <a:r>
              <a:rPr lang="en-GB" dirty="0">
                <a:solidFill>
                  <a:srgbClr val="5CAC34"/>
                </a:solidFill>
              </a:rPr>
              <a:t> </a:t>
            </a:r>
            <a:r>
              <a:rPr lang="en-GB" dirty="0" err="1">
                <a:solidFill>
                  <a:srgbClr val="5CAC34"/>
                </a:solidFill>
              </a:rPr>
              <a:t>ovimallia</a:t>
            </a:r>
            <a:r>
              <a:rPr lang="en-GB" dirty="0">
                <a:solidFill>
                  <a:srgbClr val="5CAC34"/>
                </a:solidFill>
              </a:rPr>
              <a:t> </a:t>
            </a:r>
            <a:r>
              <a:rPr lang="en-GB" dirty="0" err="1">
                <a:solidFill>
                  <a:srgbClr val="5CAC34"/>
                </a:solidFill>
              </a:rPr>
              <a:t>lisätty</a:t>
            </a:r>
            <a:r>
              <a:rPr lang="en-GB" dirty="0">
                <a:solidFill>
                  <a:srgbClr val="5CAC34"/>
                </a:solidFill>
              </a:rPr>
              <a:t> Liune door </a:t>
            </a:r>
            <a:r>
              <a:rPr lang="en-GB" dirty="0" err="1">
                <a:solidFill>
                  <a:srgbClr val="5CAC34"/>
                </a:solidFill>
              </a:rPr>
              <a:t>pudotusvalikkoon</a:t>
            </a:r>
            <a:r>
              <a:rPr lang="en-GB" dirty="0">
                <a:solidFill>
                  <a:srgbClr val="5CAC34"/>
                </a:solidFill>
              </a:rPr>
              <a:t>:</a:t>
            </a:r>
          </a:p>
        </p:txBody>
      </p:sp>
      <p:sp>
        <p:nvSpPr>
          <p:cNvPr id="6" name="TextBox 5">
            <a:extLst>
              <a:ext uri="{FF2B5EF4-FFF2-40B4-BE49-F238E27FC236}">
                <a16:creationId xmlns:a16="http://schemas.microsoft.com/office/drawing/2014/main" id="{923DFF7A-5AB4-4AFD-9E7F-11D6739EF76C}"/>
              </a:ext>
            </a:extLst>
          </p:cNvPr>
          <p:cNvSpPr txBox="1"/>
          <p:nvPr/>
        </p:nvSpPr>
        <p:spPr>
          <a:xfrm>
            <a:off x="6264613" y="2596853"/>
            <a:ext cx="3299338" cy="1061829"/>
          </a:xfrm>
          <a:prstGeom prst="rect">
            <a:avLst/>
          </a:prstGeom>
          <a:noFill/>
        </p:spPr>
        <p:txBody>
          <a:bodyPr wrap="square" rtlCol="0">
            <a:spAutoFit/>
          </a:bodyPr>
          <a:lstStyle/>
          <a:p>
            <a:pPr marL="342900" indent="-342900">
              <a:buFont typeface="Wingdings" panose="05000000000000000000" pitchFamily="2" charset="2"/>
              <a:buChar char="ü"/>
            </a:pPr>
            <a:r>
              <a:rPr lang="en-GB" dirty="0"/>
              <a:t>D20</a:t>
            </a:r>
          </a:p>
          <a:p>
            <a:pPr marL="342900" indent="-342900">
              <a:buFont typeface="Wingdings" panose="05000000000000000000" pitchFamily="2" charset="2"/>
              <a:buChar char="ü"/>
            </a:pPr>
            <a:r>
              <a:rPr lang="en-GB" dirty="0"/>
              <a:t>D21</a:t>
            </a:r>
          </a:p>
          <a:p>
            <a:pPr marL="342900" indent="-342900">
              <a:buFont typeface="Wingdings" panose="05000000000000000000" pitchFamily="2" charset="2"/>
              <a:buChar char="ü"/>
            </a:pPr>
            <a:r>
              <a:rPr lang="en-GB" dirty="0"/>
              <a:t>D22</a:t>
            </a:r>
            <a:endParaRPr lang="en-FI" dirty="0"/>
          </a:p>
        </p:txBody>
      </p:sp>
      <p:pic>
        <p:nvPicPr>
          <p:cNvPr id="3" name="Picture 2">
            <a:extLst>
              <a:ext uri="{FF2B5EF4-FFF2-40B4-BE49-F238E27FC236}">
                <a16:creationId xmlns:a16="http://schemas.microsoft.com/office/drawing/2014/main" id="{D9D27F03-B97B-4F69-91A8-DDD108DAE7D6}"/>
              </a:ext>
            </a:extLst>
          </p:cNvPr>
          <p:cNvPicPr>
            <a:picLocks noChangeAspect="1"/>
          </p:cNvPicPr>
          <p:nvPr/>
        </p:nvPicPr>
        <p:blipFill>
          <a:blip r:embed="rId2"/>
          <a:stretch>
            <a:fillRect/>
          </a:stretch>
        </p:blipFill>
        <p:spPr>
          <a:xfrm>
            <a:off x="723714" y="980846"/>
            <a:ext cx="4969724" cy="5355671"/>
          </a:xfrm>
          <a:prstGeom prst="rect">
            <a:avLst/>
          </a:prstGeom>
          <a:ln>
            <a:noFill/>
          </a:ln>
          <a:effectLst>
            <a:outerShdw blurRad="292100" dist="139700" dir="2700000" algn="tl" rotWithShape="0">
              <a:srgbClr val="333333">
                <a:alpha val="65000"/>
              </a:srgbClr>
            </a:outerShdw>
          </a:effectLst>
        </p:spPr>
      </p:pic>
      <p:sp>
        <p:nvSpPr>
          <p:cNvPr id="13" name="Arrow: Left 12">
            <a:extLst>
              <a:ext uri="{FF2B5EF4-FFF2-40B4-BE49-F238E27FC236}">
                <a16:creationId xmlns:a16="http://schemas.microsoft.com/office/drawing/2014/main" id="{BADAF908-1528-4CE0-B742-AEAE5E6F6A50}"/>
              </a:ext>
            </a:extLst>
          </p:cNvPr>
          <p:cNvSpPr/>
          <p:nvPr/>
        </p:nvSpPr>
        <p:spPr>
          <a:xfrm rot="10800000">
            <a:off x="5185668" y="4990581"/>
            <a:ext cx="1015540" cy="285452"/>
          </a:xfrm>
          <a:prstGeom prst="leftArrow">
            <a:avLst/>
          </a:prstGeom>
          <a:ln>
            <a:solidFill>
              <a:srgbClr val="5CAC3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FI"/>
          </a:p>
        </p:txBody>
      </p:sp>
      <p:pic>
        <p:nvPicPr>
          <p:cNvPr id="12" name="Picture 11">
            <a:extLst>
              <a:ext uri="{FF2B5EF4-FFF2-40B4-BE49-F238E27FC236}">
                <a16:creationId xmlns:a16="http://schemas.microsoft.com/office/drawing/2014/main" id="{A926E7C4-6FEB-4B86-8AE7-65DD66E60900}"/>
              </a:ext>
            </a:extLst>
          </p:cNvPr>
          <p:cNvPicPr>
            <a:picLocks noChangeAspect="1"/>
          </p:cNvPicPr>
          <p:nvPr/>
        </p:nvPicPr>
        <p:blipFill rotWithShape="1">
          <a:blip r:embed="rId2"/>
          <a:srcRect l="61800" t="72931" r="13496" b="1049"/>
          <a:stretch/>
        </p:blipFill>
        <p:spPr>
          <a:xfrm>
            <a:off x="6339768" y="4478861"/>
            <a:ext cx="2374553" cy="2695317"/>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CC98FE1F-A081-4970-9627-7AFB8470E49C}"/>
              </a:ext>
            </a:extLst>
          </p:cNvPr>
          <p:cNvSpPr/>
          <p:nvPr/>
        </p:nvSpPr>
        <p:spPr>
          <a:xfrm>
            <a:off x="3764604" y="980846"/>
            <a:ext cx="1254868" cy="5284099"/>
          </a:xfrm>
          <a:prstGeom prst="rect">
            <a:avLst/>
          </a:prstGeom>
          <a:noFill/>
          <a:ln w="3810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FI"/>
          </a:p>
        </p:txBody>
      </p:sp>
    </p:spTree>
    <p:extLst>
      <p:ext uri="{BB962C8B-B14F-4D97-AF65-F5344CB8AC3E}">
        <p14:creationId xmlns:p14="http://schemas.microsoft.com/office/powerpoint/2010/main" val="26010755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17E6B0-AC43-4C88-97DE-45EBFA6693A2}"/>
              </a:ext>
            </a:extLst>
          </p:cNvPr>
          <p:cNvSpPr txBox="1"/>
          <p:nvPr/>
        </p:nvSpPr>
        <p:spPr>
          <a:xfrm>
            <a:off x="359923" y="1311935"/>
            <a:ext cx="5410199" cy="415498"/>
          </a:xfrm>
          <a:prstGeom prst="rect">
            <a:avLst/>
          </a:prstGeom>
          <a:noFill/>
        </p:spPr>
        <p:txBody>
          <a:bodyPr wrap="square" rtlCol="0">
            <a:spAutoFit/>
          </a:bodyPr>
          <a:lstStyle/>
          <a:p>
            <a:pPr marL="342900" indent="-342900">
              <a:buFont typeface="Wingdings" panose="05000000000000000000" pitchFamily="2" charset="2"/>
              <a:buChar char="ü"/>
            </a:pPr>
            <a:r>
              <a:rPr lang="en-GB" dirty="0"/>
              <a:t>D20 </a:t>
            </a:r>
            <a:r>
              <a:rPr lang="en-GB" dirty="0" err="1"/>
              <a:t>Taide</a:t>
            </a:r>
            <a:r>
              <a:rPr lang="en-GB" dirty="0"/>
              <a:t> by Johanna </a:t>
            </a:r>
            <a:r>
              <a:rPr lang="en-GB" dirty="0" err="1"/>
              <a:t>Oras</a:t>
            </a:r>
            <a:r>
              <a:rPr lang="en-GB" dirty="0"/>
              <a:t> </a:t>
            </a:r>
            <a:r>
              <a:rPr lang="en-GB" dirty="0" err="1"/>
              <a:t>yksilehtiset</a:t>
            </a:r>
            <a:r>
              <a:rPr lang="en-GB" dirty="0"/>
              <a:t> </a:t>
            </a:r>
            <a:r>
              <a:rPr lang="en-GB" dirty="0" err="1"/>
              <a:t>ovet</a:t>
            </a:r>
            <a:r>
              <a:rPr lang="en-GB" dirty="0"/>
              <a:t> </a:t>
            </a:r>
            <a:endParaRPr lang="en-FI" dirty="0"/>
          </a:p>
        </p:txBody>
      </p:sp>
      <p:pic>
        <p:nvPicPr>
          <p:cNvPr id="5" name="Picture 4">
            <a:extLst>
              <a:ext uri="{FF2B5EF4-FFF2-40B4-BE49-F238E27FC236}">
                <a16:creationId xmlns:a16="http://schemas.microsoft.com/office/drawing/2014/main" id="{FB56FC5B-A727-417A-A422-5DB220BA7BAA}"/>
              </a:ext>
            </a:extLst>
          </p:cNvPr>
          <p:cNvPicPr>
            <a:picLocks noChangeAspect="1"/>
          </p:cNvPicPr>
          <p:nvPr/>
        </p:nvPicPr>
        <p:blipFill>
          <a:blip r:embed="rId2"/>
          <a:stretch>
            <a:fillRect/>
          </a:stretch>
        </p:blipFill>
        <p:spPr>
          <a:xfrm>
            <a:off x="6619250" y="2136640"/>
            <a:ext cx="3667046" cy="4983906"/>
          </a:xfrm>
          <a:prstGeom prst="rect">
            <a:avLst/>
          </a:prstGeom>
          <a:ln>
            <a:noFill/>
          </a:ln>
          <a:effectLst>
            <a:outerShdw blurRad="292100" dist="139700" dir="2700000" algn="tl" rotWithShape="0">
              <a:srgbClr val="333333">
                <a:alpha val="65000"/>
              </a:srgbClr>
            </a:outerShdw>
          </a:effectLst>
        </p:spPr>
      </p:pic>
      <p:sp>
        <p:nvSpPr>
          <p:cNvPr id="8" name="Rectangle: Rounded Corners 7">
            <a:extLst>
              <a:ext uri="{FF2B5EF4-FFF2-40B4-BE49-F238E27FC236}">
                <a16:creationId xmlns:a16="http://schemas.microsoft.com/office/drawing/2014/main" id="{74A8925D-58D1-4D6C-8A0F-7FCD1A4B5F7C}"/>
              </a:ext>
            </a:extLst>
          </p:cNvPr>
          <p:cNvSpPr/>
          <p:nvPr/>
        </p:nvSpPr>
        <p:spPr>
          <a:xfrm>
            <a:off x="2813058" y="5346215"/>
            <a:ext cx="564205" cy="145914"/>
          </a:xfrm>
          <a:prstGeom prst="roundRect">
            <a:avLst/>
          </a:prstGeom>
          <a:effectLst>
            <a:outerShdw blurRad="40000" dist="23000" dir="5400000" rotWithShape="0">
              <a:srgbClr val="000000">
                <a:alpha val="35000"/>
              </a:srgbClr>
            </a:outerShdw>
            <a:softEdge rad="63500"/>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FI"/>
          </a:p>
        </p:txBody>
      </p:sp>
      <p:pic>
        <p:nvPicPr>
          <p:cNvPr id="4" name="Picture 3">
            <a:extLst>
              <a:ext uri="{FF2B5EF4-FFF2-40B4-BE49-F238E27FC236}">
                <a16:creationId xmlns:a16="http://schemas.microsoft.com/office/drawing/2014/main" id="{D6E61E3C-AB12-47E1-BE79-EEE2F463ABCB}"/>
              </a:ext>
            </a:extLst>
          </p:cNvPr>
          <p:cNvPicPr>
            <a:picLocks noChangeAspect="1"/>
          </p:cNvPicPr>
          <p:nvPr/>
        </p:nvPicPr>
        <p:blipFill>
          <a:blip r:embed="rId3"/>
          <a:stretch>
            <a:fillRect/>
          </a:stretch>
        </p:blipFill>
        <p:spPr>
          <a:xfrm>
            <a:off x="567227" y="2136640"/>
            <a:ext cx="5410199" cy="3412885"/>
          </a:xfrm>
          <a:prstGeom prst="rect">
            <a:avLst/>
          </a:prstGeom>
          <a:ln>
            <a:noFill/>
          </a:ln>
          <a:effectLst>
            <a:outerShdw blurRad="292100" dist="139700" dir="2700000" algn="tl" rotWithShape="0">
              <a:srgbClr val="333333">
                <a:alpha val="65000"/>
              </a:srgbClr>
            </a:outerShdw>
          </a:effectLst>
        </p:spPr>
      </p:pic>
      <p:sp>
        <p:nvSpPr>
          <p:cNvPr id="7" name="Arrow: Left 6">
            <a:extLst>
              <a:ext uri="{FF2B5EF4-FFF2-40B4-BE49-F238E27FC236}">
                <a16:creationId xmlns:a16="http://schemas.microsoft.com/office/drawing/2014/main" id="{318A411B-CFD3-4AF8-9566-4CB299DBB5EB}"/>
              </a:ext>
            </a:extLst>
          </p:cNvPr>
          <p:cNvSpPr/>
          <p:nvPr/>
        </p:nvSpPr>
        <p:spPr>
          <a:xfrm rot="10800000">
            <a:off x="4187539" y="5264073"/>
            <a:ext cx="2252172" cy="285452"/>
          </a:xfrm>
          <a:prstGeom prst="leftArrow">
            <a:avLst/>
          </a:prstGeom>
          <a:ln>
            <a:solidFill>
              <a:srgbClr val="5CAC3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FI"/>
          </a:p>
        </p:txBody>
      </p:sp>
      <p:pic>
        <p:nvPicPr>
          <p:cNvPr id="9" name="Picture 8">
            <a:extLst>
              <a:ext uri="{FF2B5EF4-FFF2-40B4-BE49-F238E27FC236}">
                <a16:creationId xmlns:a16="http://schemas.microsoft.com/office/drawing/2014/main" id="{78C2F539-9813-48A4-A9B0-FCFD57632BAE}"/>
              </a:ext>
            </a:extLst>
          </p:cNvPr>
          <p:cNvPicPr>
            <a:picLocks noChangeAspect="1"/>
          </p:cNvPicPr>
          <p:nvPr/>
        </p:nvPicPr>
        <p:blipFill>
          <a:blip r:embed="rId4"/>
          <a:stretch>
            <a:fillRect/>
          </a:stretch>
        </p:blipFill>
        <p:spPr>
          <a:xfrm>
            <a:off x="2600815" y="4943299"/>
            <a:ext cx="1512570" cy="12443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70539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905198-4E85-4A78-AE09-B73170AFF21B}"/>
              </a:ext>
            </a:extLst>
          </p:cNvPr>
          <p:cNvSpPr txBox="1"/>
          <p:nvPr/>
        </p:nvSpPr>
        <p:spPr>
          <a:xfrm>
            <a:off x="359923" y="1322962"/>
            <a:ext cx="4984396" cy="415498"/>
          </a:xfrm>
          <a:prstGeom prst="rect">
            <a:avLst/>
          </a:prstGeom>
          <a:noFill/>
        </p:spPr>
        <p:txBody>
          <a:bodyPr wrap="square" rtlCol="0">
            <a:spAutoFit/>
          </a:bodyPr>
          <a:lstStyle/>
          <a:p>
            <a:pPr marL="342900" indent="-342900">
              <a:buFont typeface="Wingdings" panose="05000000000000000000" pitchFamily="2" charset="2"/>
              <a:buChar char="ü"/>
            </a:pPr>
            <a:r>
              <a:rPr lang="en-GB" dirty="0"/>
              <a:t>D20 </a:t>
            </a:r>
            <a:r>
              <a:rPr lang="en-GB" dirty="0" err="1"/>
              <a:t>Taide</a:t>
            </a:r>
            <a:r>
              <a:rPr lang="en-GB" dirty="0"/>
              <a:t> by Johanna </a:t>
            </a:r>
            <a:r>
              <a:rPr lang="en-GB" dirty="0" err="1"/>
              <a:t>Oras</a:t>
            </a:r>
            <a:r>
              <a:rPr lang="en-GB" dirty="0"/>
              <a:t> </a:t>
            </a:r>
            <a:r>
              <a:rPr lang="en-GB" dirty="0" err="1"/>
              <a:t>pariovet</a:t>
            </a:r>
            <a:endParaRPr lang="en-FI" dirty="0"/>
          </a:p>
        </p:txBody>
      </p:sp>
      <p:pic>
        <p:nvPicPr>
          <p:cNvPr id="3" name="Picture 2">
            <a:extLst>
              <a:ext uri="{FF2B5EF4-FFF2-40B4-BE49-F238E27FC236}">
                <a16:creationId xmlns:a16="http://schemas.microsoft.com/office/drawing/2014/main" id="{A1F11909-8524-4116-808F-F18DE3FBF396}"/>
              </a:ext>
            </a:extLst>
          </p:cNvPr>
          <p:cNvPicPr>
            <a:picLocks noChangeAspect="1"/>
          </p:cNvPicPr>
          <p:nvPr/>
        </p:nvPicPr>
        <p:blipFill>
          <a:blip r:embed="rId2"/>
          <a:stretch>
            <a:fillRect/>
          </a:stretch>
        </p:blipFill>
        <p:spPr>
          <a:xfrm>
            <a:off x="5344319" y="2321232"/>
            <a:ext cx="4984072" cy="4597940"/>
          </a:xfrm>
          <a:prstGeom prst="rect">
            <a:avLst/>
          </a:prstGeom>
          <a:ln>
            <a:noFill/>
          </a:ln>
          <a:effectLst>
            <a:outerShdw blurRad="292100" dist="139700" dir="2700000" algn="tl" rotWithShape="0">
              <a:srgbClr val="333333">
                <a:alpha val="65000"/>
              </a:srgbClr>
            </a:outerShdw>
          </a:effectLst>
        </p:spPr>
      </p:pic>
      <p:sp>
        <p:nvSpPr>
          <p:cNvPr id="6" name="Rectangle: Rounded Corners 5">
            <a:extLst>
              <a:ext uri="{FF2B5EF4-FFF2-40B4-BE49-F238E27FC236}">
                <a16:creationId xmlns:a16="http://schemas.microsoft.com/office/drawing/2014/main" id="{54079B6F-13E3-47E5-BFD6-2FD85855ABDF}"/>
              </a:ext>
            </a:extLst>
          </p:cNvPr>
          <p:cNvSpPr/>
          <p:nvPr/>
        </p:nvSpPr>
        <p:spPr>
          <a:xfrm>
            <a:off x="2315254" y="4973336"/>
            <a:ext cx="661410" cy="145914"/>
          </a:xfrm>
          <a:prstGeom prst="roundRect">
            <a:avLst/>
          </a:prstGeom>
          <a:effectLst>
            <a:outerShdw blurRad="40000" dist="23000" dir="5400000" rotWithShape="0">
              <a:srgbClr val="000000">
                <a:alpha val="35000"/>
              </a:srgbClr>
            </a:outerShdw>
            <a:softEdge rad="63500"/>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FI"/>
          </a:p>
        </p:txBody>
      </p:sp>
      <p:pic>
        <p:nvPicPr>
          <p:cNvPr id="9" name="Picture 8">
            <a:extLst>
              <a:ext uri="{FF2B5EF4-FFF2-40B4-BE49-F238E27FC236}">
                <a16:creationId xmlns:a16="http://schemas.microsoft.com/office/drawing/2014/main" id="{A09E2C6A-411D-4126-A309-CE52081C0BC1}"/>
              </a:ext>
            </a:extLst>
          </p:cNvPr>
          <p:cNvPicPr>
            <a:picLocks noChangeAspect="1"/>
          </p:cNvPicPr>
          <p:nvPr/>
        </p:nvPicPr>
        <p:blipFill>
          <a:blip r:embed="rId3"/>
          <a:stretch>
            <a:fillRect/>
          </a:stretch>
        </p:blipFill>
        <p:spPr>
          <a:xfrm>
            <a:off x="510959" y="2297864"/>
            <a:ext cx="4586335" cy="3030547"/>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2D8D7C52-D751-4CA1-9FD8-333A08BB3654}"/>
              </a:ext>
            </a:extLst>
          </p:cNvPr>
          <p:cNvPicPr>
            <a:picLocks noChangeAspect="1"/>
          </p:cNvPicPr>
          <p:nvPr/>
        </p:nvPicPr>
        <p:blipFill>
          <a:blip r:embed="rId4"/>
          <a:stretch>
            <a:fillRect/>
          </a:stretch>
        </p:blipFill>
        <p:spPr>
          <a:xfrm>
            <a:off x="2094166" y="4717747"/>
            <a:ext cx="1570587" cy="803007"/>
          </a:xfrm>
          <a:prstGeom prst="rect">
            <a:avLst/>
          </a:prstGeom>
          <a:ln>
            <a:noFill/>
          </a:ln>
          <a:effectLst>
            <a:outerShdw blurRad="292100" dist="139700" dir="2700000" algn="tl" rotWithShape="0">
              <a:srgbClr val="333333">
                <a:alpha val="65000"/>
              </a:srgbClr>
            </a:outerShdw>
          </a:effectLst>
        </p:spPr>
      </p:pic>
      <p:sp>
        <p:nvSpPr>
          <p:cNvPr id="7" name="Arrow: Left 6">
            <a:extLst>
              <a:ext uri="{FF2B5EF4-FFF2-40B4-BE49-F238E27FC236}">
                <a16:creationId xmlns:a16="http://schemas.microsoft.com/office/drawing/2014/main" id="{59F82992-C135-4DC3-83C4-B6591967DE79}"/>
              </a:ext>
            </a:extLst>
          </p:cNvPr>
          <p:cNvSpPr/>
          <p:nvPr/>
        </p:nvSpPr>
        <p:spPr>
          <a:xfrm rot="10800000">
            <a:off x="3740067" y="4891824"/>
            <a:ext cx="1554077" cy="285452"/>
          </a:xfrm>
          <a:prstGeom prst="leftArrow">
            <a:avLst/>
          </a:prstGeom>
          <a:ln>
            <a:solidFill>
              <a:srgbClr val="5CAC3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FI"/>
          </a:p>
        </p:txBody>
      </p:sp>
    </p:spTree>
    <p:extLst>
      <p:ext uri="{BB962C8B-B14F-4D97-AF65-F5344CB8AC3E}">
        <p14:creationId xmlns:p14="http://schemas.microsoft.com/office/powerpoint/2010/main" val="33783370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F183A74-B3E2-41FD-AE57-B3ADE9B2503D}"/>
              </a:ext>
            </a:extLst>
          </p:cNvPr>
          <p:cNvPicPr>
            <a:picLocks noChangeAspect="1"/>
          </p:cNvPicPr>
          <p:nvPr/>
        </p:nvPicPr>
        <p:blipFill>
          <a:blip r:embed="rId2"/>
          <a:stretch>
            <a:fillRect/>
          </a:stretch>
        </p:blipFill>
        <p:spPr>
          <a:xfrm>
            <a:off x="2860861" y="4776078"/>
            <a:ext cx="4352101" cy="2519227"/>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EC53958D-A616-4DEC-A014-0CBD9FFDC03B}"/>
              </a:ext>
            </a:extLst>
          </p:cNvPr>
          <p:cNvSpPr txBox="1"/>
          <p:nvPr/>
        </p:nvSpPr>
        <p:spPr>
          <a:xfrm>
            <a:off x="359923" y="1322962"/>
            <a:ext cx="10710154" cy="415498"/>
          </a:xfrm>
          <a:prstGeom prst="rect">
            <a:avLst/>
          </a:prstGeom>
          <a:noFill/>
        </p:spPr>
        <p:txBody>
          <a:bodyPr wrap="square" rtlCol="0">
            <a:spAutoFit/>
          </a:bodyPr>
          <a:lstStyle/>
          <a:p>
            <a:pPr marL="342900" indent="-342900">
              <a:buFont typeface="Wingdings" panose="05000000000000000000" pitchFamily="2" charset="2"/>
              <a:buChar char="ü"/>
            </a:pPr>
            <a:r>
              <a:rPr lang="en-GB" dirty="0"/>
              <a:t>Liune D21 </a:t>
            </a:r>
            <a:r>
              <a:rPr lang="en-GB" dirty="0" err="1"/>
              <a:t>sisältää</a:t>
            </a:r>
            <a:r>
              <a:rPr lang="en-GB" dirty="0"/>
              <a:t> </a:t>
            </a:r>
            <a:r>
              <a:rPr lang="en-GB" dirty="0" err="1"/>
              <a:t>mustan</a:t>
            </a:r>
            <a:r>
              <a:rPr lang="en-GB" dirty="0"/>
              <a:t> oven, </a:t>
            </a:r>
            <a:r>
              <a:rPr lang="en-GB" dirty="0" err="1"/>
              <a:t>vetimet</a:t>
            </a:r>
            <a:r>
              <a:rPr lang="en-GB" dirty="0"/>
              <a:t>, </a:t>
            </a:r>
            <a:r>
              <a:rPr lang="en-GB" dirty="0" err="1"/>
              <a:t>lukon</a:t>
            </a:r>
            <a:r>
              <a:rPr lang="en-GB" dirty="0"/>
              <a:t>,  </a:t>
            </a:r>
            <a:r>
              <a:rPr lang="en-GB" dirty="0" err="1"/>
              <a:t>helat</a:t>
            </a:r>
            <a:r>
              <a:rPr lang="en-GB" dirty="0"/>
              <a:t> </a:t>
            </a:r>
            <a:r>
              <a:rPr lang="en-GB" dirty="0" err="1"/>
              <a:t>sekä</a:t>
            </a:r>
            <a:r>
              <a:rPr lang="en-GB" dirty="0"/>
              <a:t> </a:t>
            </a:r>
            <a:r>
              <a:rPr lang="en-GB" dirty="0" err="1"/>
              <a:t>karmilistat</a:t>
            </a:r>
            <a:endParaRPr lang="en-FI" dirty="0"/>
          </a:p>
        </p:txBody>
      </p:sp>
      <p:sp>
        <p:nvSpPr>
          <p:cNvPr id="11" name="Arrow: Left 10">
            <a:extLst>
              <a:ext uri="{FF2B5EF4-FFF2-40B4-BE49-F238E27FC236}">
                <a16:creationId xmlns:a16="http://schemas.microsoft.com/office/drawing/2014/main" id="{9EAE1D1F-319A-40B3-B415-0E20168020B4}"/>
              </a:ext>
            </a:extLst>
          </p:cNvPr>
          <p:cNvSpPr/>
          <p:nvPr/>
        </p:nvSpPr>
        <p:spPr>
          <a:xfrm>
            <a:off x="2276906" y="5306477"/>
            <a:ext cx="583955" cy="135995"/>
          </a:xfrm>
          <a:prstGeom prst="leftArrow">
            <a:avLst/>
          </a:prstGeom>
          <a:ln>
            <a:solidFill>
              <a:srgbClr val="5CAC3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FI"/>
          </a:p>
        </p:txBody>
      </p:sp>
      <p:sp>
        <p:nvSpPr>
          <p:cNvPr id="13" name="Arrow: Left 12">
            <a:extLst>
              <a:ext uri="{FF2B5EF4-FFF2-40B4-BE49-F238E27FC236}">
                <a16:creationId xmlns:a16="http://schemas.microsoft.com/office/drawing/2014/main" id="{C0155E94-8B87-4733-B5E7-50F38CCB18B1}"/>
              </a:ext>
            </a:extLst>
          </p:cNvPr>
          <p:cNvSpPr/>
          <p:nvPr/>
        </p:nvSpPr>
        <p:spPr>
          <a:xfrm rot="10800000">
            <a:off x="6304803" y="5306475"/>
            <a:ext cx="1088217" cy="135996"/>
          </a:xfrm>
          <a:prstGeom prst="leftArrow">
            <a:avLst/>
          </a:prstGeom>
          <a:ln>
            <a:solidFill>
              <a:srgbClr val="5CAC3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FI"/>
          </a:p>
        </p:txBody>
      </p:sp>
      <p:sp>
        <p:nvSpPr>
          <p:cNvPr id="14" name="Oval 13">
            <a:extLst>
              <a:ext uri="{FF2B5EF4-FFF2-40B4-BE49-F238E27FC236}">
                <a16:creationId xmlns:a16="http://schemas.microsoft.com/office/drawing/2014/main" id="{A76455AB-1698-4095-92D5-664B9952A56D}"/>
              </a:ext>
            </a:extLst>
          </p:cNvPr>
          <p:cNvSpPr/>
          <p:nvPr/>
        </p:nvSpPr>
        <p:spPr>
          <a:xfrm>
            <a:off x="3607280" y="6274796"/>
            <a:ext cx="1025768" cy="485976"/>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FI"/>
          </a:p>
        </p:txBody>
      </p:sp>
      <p:sp>
        <p:nvSpPr>
          <p:cNvPr id="15" name="Oval 14">
            <a:extLst>
              <a:ext uri="{FF2B5EF4-FFF2-40B4-BE49-F238E27FC236}">
                <a16:creationId xmlns:a16="http://schemas.microsoft.com/office/drawing/2014/main" id="{82A44090-E4C7-42FF-9F39-9B92EC20ED48}"/>
              </a:ext>
            </a:extLst>
          </p:cNvPr>
          <p:cNvSpPr/>
          <p:nvPr/>
        </p:nvSpPr>
        <p:spPr>
          <a:xfrm>
            <a:off x="3607280" y="6774909"/>
            <a:ext cx="1025768" cy="485976"/>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FI"/>
          </a:p>
        </p:txBody>
      </p:sp>
      <p:sp>
        <p:nvSpPr>
          <p:cNvPr id="17" name="Arrow: Left 16">
            <a:extLst>
              <a:ext uri="{FF2B5EF4-FFF2-40B4-BE49-F238E27FC236}">
                <a16:creationId xmlns:a16="http://schemas.microsoft.com/office/drawing/2014/main" id="{21E5FB16-8FD0-4C9E-9603-6F7C01518EEF}"/>
              </a:ext>
            </a:extLst>
          </p:cNvPr>
          <p:cNvSpPr/>
          <p:nvPr/>
        </p:nvSpPr>
        <p:spPr>
          <a:xfrm>
            <a:off x="1901440" y="5787957"/>
            <a:ext cx="911649" cy="165714"/>
          </a:xfrm>
          <a:prstGeom prst="leftArrow">
            <a:avLst/>
          </a:prstGeom>
          <a:ln>
            <a:solidFill>
              <a:srgbClr val="5CAC3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FI"/>
          </a:p>
        </p:txBody>
      </p:sp>
      <p:sp>
        <p:nvSpPr>
          <p:cNvPr id="18" name="Arrow: Left 17">
            <a:extLst>
              <a:ext uri="{FF2B5EF4-FFF2-40B4-BE49-F238E27FC236}">
                <a16:creationId xmlns:a16="http://schemas.microsoft.com/office/drawing/2014/main" id="{F7A1EA3F-7A28-49A7-82C7-83E18EF0A97C}"/>
              </a:ext>
            </a:extLst>
          </p:cNvPr>
          <p:cNvSpPr/>
          <p:nvPr/>
        </p:nvSpPr>
        <p:spPr>
          <a:xfrm rot="10800000">
            <a:off x="6296020" y="5787957"/>
            <a:ext cx="1088216" cy="165714"/>
          </a:xfrm>
          <a:prstGeom prst="leftArrow">
            <a:avLst/>
          </a:prstGeom>
          <a:ln>
            <a:solidFill>
              <a:srgbClr val="5CAC3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FI"/>
          </a:p>
        </p:txBody>
      </p:sp>
      <p:sp>
        <p:nvSpPr>
          <p:cNvPr id="23" name="TextBox 22">
            <a:extLst>
              <a:ext uri="{FF2B5EF4-FFF2-40B4-BE49-F238E27FC236}">
                <a16:creationId xmlns:a16="http://schemas.microsoft.com/office/drawing/2014/main" id="{B54D26AB-DAE1-47D0-8A4E-B6CCA695BE50}"/>
              </a:ext>
            </a:extLst>
          </p:cNvPr>
          <p:cNvSpPr txBox="1"/>
          <p:nvPr/>
        </p:nvSpPr>
        <p:spPr>
          <a:xfrm>
            <a:off x="7653446" y="3787508"/>
            <a:ext cx="2959431" cy="415498"/>
          </a:xfrm>
          <a:prstGeom prst="rect">
            <a:avLst/>
          </a:prstGeom>
          <a:noFill/>
        </p:spPr>
        <p:txBody>
          <a:bodyPr wrap="square" rtlCol="0">
            <a:spAutoFit/>
          </a:bodyPr>
          <a:lstStyle/>
          <a:p>
            <a:pPr marL="342900" indent="-342900">
              <a:buFont typeface="Wingdings" panose="05000000000000000000" pitchFamily="2" charset="2"/>
              <a:buChar char="v"/>
            </a:pPr>
            <a:r>
              <a:rPr lang="en-GB" dirty="0" err="1">
                <a:solidFill>
                  <a:srgbClr val="5CAC34"/>
                </a:solidFill>
              </a:rPr>
              <a:t>Musta</a:t>
            </a:r>
            <a:r>
              <a:rPr lang="en-GB" dirty="0">
                <a:solidFill>
                  <a:srgbClr val="5CAC34"/>
                </a:solidFill>
              </a:rPr>
              <a:t> </a:t>
            </a:r>
            <a:r>
              <a:rPr lang="en-GB" dirty="0" err="1">
                <a:solidFill>
                  <a:srgbClr val="5CAC34"/>
                </a:solidFill>
              </a:rPr>
              <a:t>lukko</a:t>
            </a:r>
            <a:r>
              <a:rPr lang="en-GB" dirty="0">
                <a:solidFill>
                  <a:srgbClr val="5CAC34"/>
                </a:solidFill>
              </a:rPr>
              <a:t> </a:t>
            </a:r>
            <a:r>
              <a:rPr lang="en-GB" dirty="0" err="1">
                <a:solidFill>
                  <a:srgbClr val="5CAC34"/>
                </a:solidFill>
              </a:rPr>
              <a:t>lisätty</a:t>
            </a:r>
            <a:endParaRPr lang="en-GB" dirty="0">
              <a:solidFill>
                <a:srgbClr val="5CAC34"/>
              </a:solidFill>
            </a:endParaRPr>
          </a:p>
        </p:txBody>
      </p:sp>
      <p:pic>
        <p:nvPicPr>
          <p:cNvPr id="5" name="Picture 4">
            <a:extLst>
              <a:ext uri="{FF2B5EF4-FFF2-40B4-BE49-F238E27FC236}">
                <a16:creationId xmlns:a16="http://schemas.microsoft.com/office/drawing/2014/main" id="{5FA506E3-5880-4E44-8556-B34519E9962E}"/>
              </a:ext>
            </a:extLst>
          </p:cNvPr>
          <p:cNvPicPr>
            <a:picLocks noChangeAspect="1"/>
          </p:cNvPicPr>
          <p:nvPr/>
        </p:nvPicPr>
        <p:blipFill>
          <a:blip r:embed="rId3"/>
          <a:stretch>
            <a:fillRect/>
          </a:stretch>
        </p:blipFill>
        <p:spPr>
          <a:xfrm>
            <a:off x="677645" y="1798102"/>
            <a:ext cx="4330374" cy="2404904"/>
          </a:xfrm>
          <a:prstGeom prst="rect">
            <a:avLst/>
          </a:prstGeom>
          <a:ln>
            <a:noFill/>
          </a:ln>
          <a:effectLst>
            <a:outerShdw blurRad="292100" dist="139700" dir="2700000" algn="tl" rotWithShape="0">
              <a:srgbClr val="333333">
                <a:alpha val="65000"/>
              </a:srgbClr>
            </a:outerShdw>
          </a:effectLst>
        </p:spPr>
      </p:pic>
      <p:sp>
        <p:nvSpPr>
          <p:cNvPr id="21" name="Oval 20">
            <a:extLst>
              <a:ext uri="{FF2B5EF4-FFF2-40B4-BE49-F238E27FC236}">
                <a16:creationId xmlns:a16="http://schemas.microsoft.com/office/drawing/2014/main" id="{122C3321-9A76-41C5-85D0-16FDFB220AFC}"/>
              </a:ext>
            </a:extLst>
          </p:cNvPr>
          <p:cNvSpPr/>
          <p:nvPr/>
        </p:nvSpPr>
        <p:spPr>
          <a:xfrm>
            <a:off x="1133212" y="3509281"/>
            <a:ext cx="1025768" cy="485976"/>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FI"/>
          </a:p>
        </p:txBody>
      </p:sp>
      <p:sp>
        <p:nvSpPr>
          <p:cNvPr id="22" name="Oval 21">
            <a:extLst>
              <a:ext uri="{FF2B5EF4-FFF2-40B4-BE49-F238E27FC236}">
                <a16:creationId xmlns:a16="http://schemas.microsoft.com/office/drawing/2014/main" id="{C6300377-9026-4B6A-9E20-53B5085104F2}"/>
              </a:ext>
            </a:extLst>
          </p:cNvPr>
          <p:cNvSpPr/>
          <p:nvPr/>
        </p:nvSpPr>
        <p:spPr>
          <a:xfrm>
            <a:off x="2971739" y="3469231"/>
            <a:ext cx="1025768" cy="485976"/>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FI"/>
          </a:p>
        </p:txBody>
      </p:sp>
      <p:sp>
        <p:nvSpPr>
          <p:cNvPr id="6" name="Arrow: Left 5">
            <a:extLst>
              <a:ext uri="{FF2B5EF4-FFF2-40B4-BE49-F238E27FC236}">
                <a16:creationId xmlns:a16="http://schemas.microsoft.com/office/drawing/2014/main" id="{1EE2AB60-926A-4E44-BB54-DEDFE06E5072}"/>
              </a:ext>
            </a:extLst>
          </p:cNvPr>
          <p:cNvSpPr/>
          <p:nvPr/>
        </p:nvSpPr>
        <p:spPr>
          <a:xfrm rot="10800000">
            <a:off x="4188674" y="2968952"/>
            <a:ext cx="1262851" cy="135996"/>
          </a:xfrm>
          <a:prstGeom prst="leftArrow">
            <a:avLst/>
          </a:prstGeom>
          <a:ln>
            <a:solidFill>
              <a:srgbClr val="5CAC3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FI"/>
          </a:p>
        </p:txBody>
      </p:sp>
      <p:pic>
        <p:nvPicPr>
          <p:cNvPr id="7" name="Picture 6">
            <a:extLst>
              <a:ext uri="{FF2B5EF4-FFF2-40B4-BE49-F238E27FC236}">
                <a16:creationId xmlns:a16="http://schemas.microsoft.com/office/drawing/2014/main" id="{09E64300-CF5C-4820-AFCD-B76F231BAA95}"/>
              </a:ext>
            </a:extLst>
          </p:cNvPr>
          <p:cNvPicPr>
            <a:picLocks noChangeAspect="1"/>
          </p:cNvPicPr>
          <p:nvPr/>
        </p:nvPicPr>
        <p:blipFill>
          <a:blip r:embed="rId4"/>
          <a:stretch>
            <a:fillRect/>
          </a:stretch>
        </p:blipFill>
        <p:spPr>
          <a:xfrm>
            <a:off x="5562931" y="2944469"/>
            <a:ext cx="2090516" cy="461709"/>
          </a:xfrm>
          <a:prstGeom prst="rect">
            <a:avLst/>
          </a:prstGeom>
          <a:ln>
            <a:noFill/>
          </a:ln>
          <a:effectLst>
            <a:outerShdw blurRad="292100" dist="139700" dir="2700000" algn="tl" rotWithShape="0">
              <a:srgbClr val="333333">
                <a:alpha val="65000"/>
              </a:srgbClr>
            </a:outerShdw>
          </a:effectLst>
        </p:spPr>
      </p:pic>
      <p:pic>
        <p:nvPicPr>
          <p:cNvPr id="24" name="Picture 23">
            <a:extLst>
              <a:ext uri="{FF2B5EF4-FFF2-40B4-BE49-F238E27FC236}">
                <a16:creationId xmlns:a16="http://schemas.microsoft.com/office/drawing/2014/main" id="{0642D0A7-588E-4324-939A-31F1D0EB52C9}"/>
              </a:ext>
            </a:extLst>
          </p:cNvPr>
          <p:cNvPicPr>
            <a:picLocks noChangeAspect="1"/>
          </p:cNvPicPr>
          <p:nvPr/>
        </p:nvPicPr>
        <p:blipFill>
          <a:blip r:embed="rId5"/>
          <a:stretch>
            <a:fillRect/>
          </a:stretch>
        </p:blipFill>
        <p:spPr>
          <a:xfrm>
            <a:off x="37877" y="5751791"/>
            <a:ext cx="1820210" cy="253562"/>
          </a:xfrm>
          <a:prstGeom prst="rect">
            <a:avLst/>
          </a:prstGeom>
          <a:ln>
            <a:noFill/>
          </a:ln>
          <a:effectLst>
            <a:outerShdw blurRad="292100" dist="139700" dir="2700000" algn="tl" rotWithShape="0">
              <a:srgbClr val="333333">
                <a:alpha val="65000"/>
              </a:srgbClr>
            </a:outerShdw>
          </a:effectLst>
        </p:spPr>
      </p:pic>
      <p:pic>
        <p:nvPicPr>
          <p:cNvPr id="25" name="Picture 24">
            <a:extLst>
              <a:ext uri="{FF2B5EF4-FFF2-40B4-BE49-F238E27FC236}">
                <a16:creationId xmlns:a16="http://schemas.microsoft.com/office/drawing/2014/main" id="{92A07FBF-9B56-4F66-8E6F-3A9CDC9E0A54}"/>
              </a:ext>
            </a:extLst>
          </p:cNvPr>
          <p:cNvPicPr>
            <a:picLocks noChangeAspect="1"/>
          </p:cNvPicPr>
          <p:nvPr/>
        </p:nvPicPr>
        <p:blipFill>
          <a:blip r:embed="rId6"/>
          <a:stretch>
            <a:fillRect/>
          </a:stretch>
        </p:blipFill>
        <p:spPr>
          <a:xfrm>
            <a:off x="7472715" y="5751791"/>
            <a:ext cx="1905000" cy="266700"/>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2440B586-EC32-47F4-BC52-4D362E7017C5}"/>
              </a:ext>
            </a:extLst>
          </p:cNvPr>
          <p:cNvPicPr>
            <a:picLocks noChangeAspect="1"/>
          </p:cNvPicPr>
          <p:nvPr/>
        </p:nvPicPr>
        <p:blipFill>
          <a:blip r:embed="rId7"/>
          <a:stretch>
            <a:fillRect/>
          </a:stretch>
        </p:blipFill>
        <p:spPr>
          <a:xfrm>
            <a:off x="280209" y="5143619"/>
            <a:ext cx="1996697" cy="429673"/>
          </a:xfrm>
          <a:prstGeom prst="rect">
            <a:avLst/>
          </a:prstGeom>
          <a:ln>
            <a:noFill/>
          </a:ln>
          <a:effectLst>
            <a:outerShdw blurRad="292100" dist="139700" dir="2700000" algn="tl" rotWithShape="0">
              <a:srgbClr val="333333">
                <a:alpha val="65000"/>
              </a:srgbClr>
            </a:outerShdw>
          </a:effectLst>
        </p:spPr>
      </p:pic>
      <p:pic>
        <p:nvPicPr>
          <p:cNvPr id="26" name="Picture 25">
            <a:extLst>
              <a:ext uri="{FF2B5EF4-FFF2-40B4-BE49-F238E27FC236}">
                <a16:creationId xmlns:a16="http://schemas.microsoft.com/office/drawing/2014/main" id="{11278FAE-FE57-4093-BA75-0EA867EFFD71}"/>
              </a:ext>
            </a:extLst>
          </p:cNvPr>
          <p:cNvPicPr>
            <a:picLocks noChangeAspect="1"/>
          </p:cNvPicPr>
          <p:nvPr/>
        </p:nvPicPr>
        <p:blipFill>
          <a:blip r:embed="rId8"/>
          <a:stretch>
            <a:fillRect/>
          </a:stretch>
        </p:blipFill>
        <p:spPr>
          <a:xfrm>
            <a:off x="7472714" y="5125665"/>
            <a:ext cx="1330817" cy="4202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143863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4EDEAA1-8280-4ECD-AC71-032838831DCA}"/>
              </a:ext>
            </a:extLst>
          </p:cNvPr>
          <p:cNvSpPr txBox="1"/>
          <p:nvPr/>
        </p:nvSpPr>
        <p:spPr>
          <a:xfrm>
            <a:off x="1408319" y="1505363"/>
            <a:ext cx="2660951" cy="369332"/>
          </a:xfrm>
          <a:prstGeom prst="rect">
            <a:avLst/>
          </a:prstGeom>
          <a:noFill/>
        </p:spPr>
        <p:txBody>
          <a:bodyPr wrap="square" rtlCol="0">
            <a:spAutoFit/>
          </a:bodyPr>
          <a:lstStyle/>
          <a:p>
            <a:pPr marL="342900" indent="-342900">
              <a:buFont typeface="Wingdings" panose="05000000000000000000" pitchFamily="2" charset="2"/>
              <a:buChar char="ü"/>
            </a:pPr>
            <a:r>
              <a:rPr lang="en-GB" sz="1800" dirty="0" err="1"/>
              <a:t>Musta</a:t>
            </a:r>
            <a:r>
              <a:rPr lang="en-GB" sz="1800" dirty="0"/>
              <a:t> </a:t>
            </a:r>
            <a:r>
              <a:rPr lang="en-GB" sz="1800" dirty="0" err="1"/>
              <a:t>lasiovi</a:t>
            </a:r>
            <a:endParaRPr lang="en-FI" dirty="0"/>
          </a:p>
        </p:txBody>
      </p:sp>
      <p:sp>
        <p:nvSpPr>
          <p:cNvPr id="4" name="TextBox 3">
            <a:extLst>
              <a:ext uri="{FF2B5EF4-FFF2-40B4-BE49-F238E27FC236}">
                <a16:creationId xmlns:a16="http://schemas.microsoft.com/office/drawing/2014/main" id="{42200E6E-AB40-41FF-8312-E7601E304085}"/>
              </a:ext>
            </a:extLst>
          </p:cNvPr>
          <p:cNvSpPr txBox="1"/>
          <p:nvPr/>
        </p:nvSpPr>
        <p:spPr>
          <a:xfrm>
            <a:off x="4552542" y="1505363"/>
            <a:ext cx="3560325" cy="369332"/>
          </a:xfrm>
          <a:prstGeom prst="rect">
            <a:avLst/>
          </a:prstGeom>
          <a:noFill/>
        </p:spPr>
        <p:txBody>
          <a:bodyPr wrap="square" rtlCol="0">
            <a:spAutoFit/>
          </a:bodyPr>
          <a:lstStyle/>
          <a:p>
            <a:pPr marL="342900" indent="-342900">
              <a:buFont typeface="Wingdings" panose="05000000000000000000" pitchFamily="2" charset="2"/>
              <a:buChar char="ü"/>
            </a:pPr>
            <a:r>
              <a:rPr lang="en-GB" sz="1800" dirty="0" err="1"/>
              <a:t>Sileä</a:t>
            </a:r>
            <a:r>
              <a:rPr lang="en-GB" sz="1800" dirty="0"/>
              <a:t> </a:t>
            </a:r>
            <a:r>
              <a:rPr lang="en-GB" sz="1800" dirty="0" err="1"/>
              <a:t>tasamassiivinen</a:t>
            </a:r>
            <a:r>
              <a:rPr lang="en-GB" sz="1800" dirty="0"/>
              <a:t> </a:t>
            </a:r>
            <a:r>
              <a:rPr lang="en-GB" sz="1800" dirty="0" err="1"/>
              <a:t>musta</a:t>
            </a:r>
            <a:r>
              <a:rPr lang="en-GB" sz="1800" dirty="0"/>
              <a:t> </a:t>
            </a:r>
            <a:r>
              <a:rPr lang="en-GB" sz="1800" dirty="0" err="1"/>
              <a:t>ovi</a:t>
            </a:r>
            <a:endParaRPr lang="en-FI" dirty="0"/>
          </a:p>
        </p:txBody>
      </p:sp>
      <p:pic>
        <p:nvPicPr>
          <p:cNvPr id="5" name="Picture 4">
            <a:extLst>
              <a:ext uri="{FF2B5EF4-FFF2-40B4-BE49-F238E27FC236}">
                <a16:creationId xmlns:a16="http://schemas.microsoft.com/office/drawing/2014/main" id="{CA0C8A91-ADFF-405C-A6A0-23BEB5796C43}"/>
              </a:ext>
            </a:extLst>
          </p:cNvPr>
          <p:cNvPicPr>
            <a:picLocks noChangeAspect="1"/>
          </p:cNvPicPr>
          <p:nvPr/>
        </p:nvPicPr>
        <p:blipFill rotWithShape="1">
          <a:blip r:embed="rId2"/>
          <a:srcRect t="4346"/>
          <a:stretch/>
        </p:blipFill>
        <p:spPr>
          <a:xfrm>
            <a:off x="921071" y="2005448"/>
            <a:ext cx="6473135" cy="46751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050122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77562B6-7BA7-49C4-89B2-07B32476F89E}"/>
              </a:ext>
            </a:extLst>
          </p:cNvPr>
          <p:cNvPicPr>
            <a:picLocks noChangeAspect="1"/>
          </p:cNvPicPr>
          <p:nvPr/>
        </p:nvPicPr>
        <p:blipFill>
          <a:blip r:embed="rId2"/>
          <a:stretch>
            <a:fillRect/>
          </a:stretch>
        </p:blipFill>
        <p:spPr>
          <a:xfrm>
            <a:off x="2748035" y="4860328"/>
            <a:ext cx="3890453" cy="2243958"/>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6E92CCD3-5ABA-4074-8715-AB7FF00242F1}"/>
              </a:ext>
            </a:extLst>
          </p:cNvPr>
          <p:cNvSpPr txBox="1"/>
          <p:nvPr/>
        </p:nvSpPr>
        <p:spPr>
          <a:xfrm>
            <a:off x="397497" y="1019033"/>
            <a:ext cx="8031636" cy="1061829"/>
          </a:xfrm>
          <a:prstGeom prst="rect">
            <a:avLst/>
          </a:prstGeom>
          <a:noFill/>
        </p:spPr>
        <p:txBody>
          <a:bodyPr wrap="square" rtlCol="0">
            <a:spAutoFit/>
          </a:bodyPr>
          <a:lstStyle/>
          <a:p>
            <a:pPr marL="342900" indent="-342900">
              <a:buFont typeface="Wingdings" panose="05000000000000000000" pitchFamily="2" charset="2"/>
              <a:buChar char="ü"/>
            </a:pPr>
            <a:r>
              <a:rPr lang="fi-FI" dirty="0"/>
              <a:t>Liune D22 on </a:t>
            </a:r>
            <a:r>
              <a:rPr lang="fi-FI" dirty="0" err="1"/>
              <a:t>antibakteeerinen</a:t>
            </a:r>
            <a:r>
              <a:rPr lang="fi-FI" dirty="0"/>
              <a:t> ovikokonaisuus. Liune </a:t>
            </a:r>
            <a:r>
              <a:rPr lang="fi-FI" dirty="0" err="1"/>
              <a:t>Safe</a:t>
            </a:r>
            <a:r>
              <a:rPr lang="fi-FI" dirty="0"/>
              <a:t> oviratkaisussa on antimikrobinen pinnoite kaikissa sen osissa. (ovi, karmit, vedin)</a:t>
            </a:r>
            <a:endParaRPr lang="en-FI" dirty="0"/>
          </a:p>
        </p:txBody>
      </p:sp>
      <p:sp>
        <p:nvSpPr>
          <p:cNvPr id="6" name="Arrow: Left 5">
            <a:extLst>
              <a:ext uri="{FF2B5EF4-FFF2-40B4-BE49-F238E27FC236}">
                <a16:creationId xmlns:a16="http://schemas.microsoft.com/office/drawing/2014/main" id="{B0C95673-E054-4910-9436-97108E35D98B}"/>
              </a:ext>
            </a:extLst>
          </p:cNvPr>
          <p:cNvSpPr/>
          <p:nvPr/>
        </p:nvSpPr>
        <p:spPr>
          <a:xfrm>
            <a:off x="1860733" y="5787957"/>
            <a:ext cx="911649" cy="165714"/>
          </a:xfrm>
          <a:prstGeom prst="leftArrow">
            <a:avLst/>
          </a:prstGeom>
          <a:ln>
            <a:solidFill>
              <a:srgbClr val="5CAC3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FI"/>
          </a:p>
        </p:txBody>
      </p:sp>
      <p:sp>
        <p:nvSpPr>
          <p:cNvPr id="7" name="Arrow: Left 6">
            <a:extLst>
              <a:ext uri="{FF2B5EF4-FFF2-40B4-BE49-F238E27FC236}">
                <a16:creationId xmlns:a16="http://schemas.microsoft.com/office/drawing/2014/main" id="{E9115C2E-A4F0-470F-97B5-6DAA3D386ABA}"/>
              </a:ext>
            </a:extLst>
          </p:cNvPr>
          <p:cNvSpPr/>
          <p:nvPr/>
        </p:nvSpPr>
        <p:spPr>
          <a:xfrm rot="10800000">
            <a:off x="6296020" y="5787957"/>
            <a:ext cx="1088216" cy="165714"/>
          </a:xfrm>
          <a:prstGeom prst="leftArrow">
            <a:avLst/>
          </a:prstGeom>
          <a:ln>
            <a:solidFill>
              <a:srgbClr val="5CAC3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FI"/>
          </a:p>
        </p:txBody>
      </p:sp>
      <p:sp>
        <p:nvSpPr>
          <p:cNvPr id="10" name="Arrow: Left 9">
            <a:extLst>
              <a:ext uri="{FF2B5EF4-FFF2-40B4-BE49-F238E27FC236}">
                <a16:creationId xmlns:a16="http://schemas.microsoft.com/office/drawing/2014/main" id="{AAC0AF83-95E4-474E-9FE1-607D0425945E}"/>
              </a:ext>
            </a:extLst>
          </p:cNvPr>
          <p:cNvSpPr/>
          <p:nvPr/>
        </p:nvSpPr>
        <p:spPr>
          <a:xfrm rot="10800000">
            <a:off x="4339818" y="6378102"/>
            <a:ext cx="1088216" cy="165714"/>
          </a:xfrm>
          <a:prstGeom prst="leftArrow">
            <a:avLst/>
          </a:prstGeom>
          <a:ln>
            <a:solidFill>
              <a:srgbClr val="5CAC3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FI"/>
          </a:p>
        </p:txBody>
      </p:sp>
      <p:sp>
        <p:nvSpPr>
          <p:cNvPr id="11" name="Rectangle 10">
            <a:extLst>
              <a:ext uri="{FF2B5EF4-FFF2-40B4-BE49-F238E27FC236}">
                <a16:creationId xmlns:a16="http://schemas.microsoft.com/office/drawing/2014/main" id="{4849AE9A-66F8-4C8E-ACF4-788AA9B97591}"/>
              </a:ext>
            </a:extLst>
          </p:cNvPr>
          <p:cNvSpPr/>
          <p:nvPr/>
        </p:nvSpPr>
        <p:spPr>
          <a:xfrm>
            <a:off x="5428034" y="6311367"/>
            <a:ext cx="5343525" cy="261610"/>
          </a:xfrm>
          <a:prstGeom prst="rect">
            <a:avLst/>
          </a:prstGeom>
        </p:spPr>
        <p:txBody>
          <a:bodyPr>
            <a:spAutoFit/>
          </a:bodyPr>
          <a:lstStyle/>
          <a:p>
            <a:r>
              <a:rPr lang="fi-FI" sz="1100" dirty="0"/>
              <a:t>Vetimen väri on aina sama kuin oven pinnan</a:t>
            </a:r>
            <a:r>
              <a:rPr lang="en-GB" sz="1100" dirty="0"/>
              <a:t>. </a:t>
            </a:r>
            <a:endParaRPr lang="en-FI" sz="1100" dirty="0"/>
          </a:p>
        </p:txBody>
      </p:sp>
      <p:pic>
        <p:nvPicPr>
          <p:cNvPr id="4" name="Picture 3">
            <a:extLst>
              <a:ext uri="{FF2B5EF4-FFF2-40B4-BE49-F238E27FC236}">
                <a16:creationId xmlns:a16="http://schemas.microsoft.com/office/drawing/2014/main" id="{21595B8F-0817-436F-9C33-C71F72AFC0EB}"/>
              </a:ext>
            </a:extLst>
          </p:cNvPr>
          <p:cNvPicPr>
            <a:picLocks noChangeAspect="1"/>
          </p:cNvPicPr>
          <p:nvPr/>
        </p:nvPicPr>
        <p:blipFill rotWithShape="1">
          <a:blip r:embed="rId3"/>
          <a:srcRect b="7560"/>
          <a:stretch/>
        </p:blipFill>
        <p:spPr>
          <a:xfrm>
            <a:off x="633442" y="2158903"/>
            <a:ext cx="4383795" cy="2559012"/>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18505EF8-7171-4FB2-AACB-FDA8A9822FC3}"/>
              </a:ext>
            </a:extLst>
          </p:cNvPr>
          <p:cNvPicPr>
            <a:picLocks noChangeAspect="1"/>
          </p:cNvPicPr>
          <p:nvPr/>
        </p:nvPicPr>
        <p:blipFill>
          <a:blip r:embed="rId4"/>
          <a:stretch>
            <a:fillRect/>
          </a:stretch>
        </p:blipFill>
        <p:spPr>
          <a:xfrm>
            <a:off x="41795" y="5750898"/>
            <a:ext cx="1820210" cy="253562"/>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4AD514CF-01A8-414B-A8CA-DCF7650EAF7E}"/>
              </a:ext>
            </a:extLst>
          </p:cNvPr>
          <p:cNvPicPr>
            <a:picLocks noChangeAspect="1"/>
          </p:cNvPicPr>
          <p:nvPr/>
        </p:nvPicPr>
        <p:blipFill>
          <a:blip r:embed="rId5"/>
          <a:stretch>
            <a:fillRect/>
          </a:stretch>
        </p:blipFill>
        <p:spPr>
          <a:xfrm>
            <a:off x="7476633" y="5750898"/>
            <a:ext cx="1905000" cy="2667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680531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79FB4C-73FD-4371-80D2-D0BE8543A641}"/>
              </a:ext>
            </a:extLst>
          </p:cNvPr>
          <p:cNvPicPr>
            <a:picLocks noChangeAspect="1"/>
          </p:cNvPicPr>
          <p:nvPr/>
        </p:nvPicPr>
        <p:blipFill rotWithShape="1">
          <a:blip r:embed="rId2"/>
          <a:srcRect t="1869" b="4772"/>
          <a:stretch/>
        </p:blipFill>
        <p:spPr>
          <a:xfrm>
            <a:off x="830279" y="2037722"/>
            <a:ext cx="2811879" cy="4224459"/>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0B16E463-B31F-40E2-B4CE-D8245462A42C}"/>
              </a:ext>
            </a:extLst>
          </p:cNvPr>
          <p:cNvSpPr txBox="1"/>
          <p:nvPr/>
        </p:nvSpPr>
        <p:spPr>
          <a:xfrm>
            <a:off x="714343" y="1420112"/>
            <a:ext cx="2811879" cy="646331"/>
          </a:xfrm>
          <a:prstGeom prst="rect">
            <a:avLst/>
          </a:prstGeom>
          <a:noFill/>
        </p:spPr>
        <p:txBody>
          <a:bodyPr wrap="square" rtlCol="0">
            <a:spAutoFit/>
          </a:bodyPr>
          <a:lstStyle/>
          <a:p>
            <a:pPr marL="342900" indent="-342900">
              <a:buFont typeface="Wingdings" panose="05000000000000000000" pitchFamily="2" charset="2"/>
              <a:buChar char="ü"/>
            </a:pPr>
            <a:r>
              <a:rPr lang="en-GB" sz="1800" dirty="0" err="1"/>
              <a:t>Vakioväri</a:t>
            </a:r>
            <a:r>
              <a:rPr lang="en-GB" sz="1800" dirty="0"/>
              <a:t> on </a:t>
            </a:r>
            <a:r>
              <a:rPr lang="en-GB" sz="1800" dirty="0" err="1"/>
              <a:t>valkoinen</a:t>
            </a:r>
            <a:r>
              <a:rPr lang="en-GB" sz="1800" dirty="0"/>
              <a:t> (NCS S 0502-Y</a:t>
            </a:r>
            <a:r>
              <a:rPr lang="fi-FI" sz="1800" dirty="0"/>
              <a:t>)</a:t>
            </a:r>
            <a:endParaRPr lang="en-FI" sz="1800" dirty="0"/>
          </a:p>
        </p:txBody>
      </p:sp>
      <p:pic>
        <p:nvPicPr>
          <p:cNvPr id="4" name="Picture 3">
            <a:extLst>
              <a:ext uri="{FF2B5EF4-FFF2-40B4-BE49-F238E27FC236}">
                <a16:creationId xmlns:a16="http://schemas.microsoft.com/office/drawing/2014/main" id="{7F4C16D1-F102-457C-891B-73F8B904E0FC}"/>
              </a:ext>
            </a:extLst>
          </p:cNvPr>
          <p:cNvPicPr>
            <a:picLocks noChangeAspect="1"/>
          </p:cNvPicPr>
          <p:nvPr/>
        </p:nvPicPr>
        <p:blipFill>
          <a:blip r:embed="rId3"/>
          <a:stretch>
            <a:fillRect/>
          </a:stretch>
        </p:blipFill>
        <p:spPr>
          <a:xfrm>
            <a:off x="5168586" y="2037722"/>
            <a:ext cx="2557880" cy="4224459"/>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6B745DE5-454F-4AA4-BDC9-E9AA11B19349}"/>
              </a:ext>
            </a:extLst>
          </p:cNvPr>
          <p:cNvSpPr txBox="1"/>
          <p:nvPr/>
        </p:nvSpPr>
        <p:spPr>
          <a:xfrm>
            <a:off x="5051854" y="1391391"/>
            <a:ext cx="3758119" cy="646331"/>
          </a:xfrm>
          <a:prstGeom prst="rect">
            <a:avLst/>
          </a:prstGeom>
          <a:noFill/>
        </p:spPr>
        <p:txBody>
          <a:bodyPr wrap="square" rtlCol="0">
            <a:spAutoFit/>
          </a:bodyPr>
          <a:lstStyle/>
          <a:p>
            <a:pPr marL="342900" indent="-342900">
              <a:buFont typeface="Wingdings" panose="05000000000000000000" pitchFamily="2" charset="2"/>
              <a:buChar char="ü"/>
            </a:pPr>
            <a:r>
              <a:rPr lang="fi-FI" sz="1800" dirty="0"/>
              <a:t>Myös muut värikartan värit mahdollisia</a:t>
            </a:r>
            <a:endParaRPr lang="en-FI" sz="1800" dirty="0"/>
          </a:p>
        </p:txBody>
      </p:sp>
    </p:spTree>
    <p:extLst>
      <p:ext uri="{BB962C8B-B14F-4D97-AF65-F5344CB8AC3E}">
        <p14:creationId xmlns:p14="http://schemas.microsoft.com/office/powerpoint/2010/main" val="42704429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48FEAD9-8698-4735-BAF1-1F7AF966F1D5}"/>
              </a:ext>
            </a:extLst>
          </p:cNvPr>
          <p:cNvPicPr>
            <a:picLocks noChangeAspect="1"/>
          </p:cNvPicPr>
          <p:nvPr/>
        </p:nvPicPr>
        <p:blipFill>
          <a:blip r:embed="rId2"/>
          <a:stretch>
            <a:fillRect/>
          </a:stretch>
        </p:blipFill>
        <p:spPr>
          <a:xfrm>
            <a:off x="1041385" y="2132864"/>
            <a:ext cx="5391150" cy="2562225"/>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AB8F5ED9-451F-46E1-A766-571F1F0AD33E}"/>
              </a:ext>
            </a:extLst>
          </p:cNvPr>
          <p:cNvSpPr txBox="1"/>
          <p:nvPr/>
        </p:nvSpPr>
        <p:spPr>
          <a:xfrm>
            <a:off x="1460368" y="1580498"/>
            <a:ext cx="3335368" cy="415498"/>
          </a:xfrm>
          <a:prstGeom prst="rect">
            <a:avLst/>
          </a:prstGeom>
          <a:noFill/>
        </p:spPr>
        <p:txBody>
          <a:bodyPr wrap="square" rtlCol="0">
            <a:spAutoFit/>
          </a:bodyPr>
          <a:lstStyle/>
          <a:p>
            <a:pPr marL="342900" indent="-342900">
              <a:buFont typeface="Wingdings" panose="05000000000000000000" pitchFamily="2" charset="2"/>
              <a:buChar char="ü"/>
            </a:pPr>
            <a:r>
              <a:rPr lang="en-GB" dirty="0" err="1"/>
              <a:t>Karmivaihtoehtoja</a:t>
            </a:r>
            <a:endParaRPr lang="en-FI" dirty="0"/>
          </a:p>
        </p:txBody>
      </p:sp>
      <p:sp>
        <p:nvSpPr>
          <p:cNvPr id="4" name="TextBox 3">
            <a:extLst>
              <a:ext uri="{FF2B5EF4-FFF2-40B4-BE49-F238E27FC236}">
                <a16:creationId xmlns:a16="http://schemas.microsoft.com/office/drawing/2014/main" id="{0C95725D-D049-44CE-83C5-00DB89406F71}"/>
              </a:ext>
            </a:extLst>
          </p:cNvPr>
          <p:cNvSpPr txBox="1"/>
          <p:nvPr/>
        </p:nvSpPr>
        <p:spPr>
          <a:xfrm>
            <a:off x="6873973" y="2066766"/>
            <a:ext cx="4663032" cy="415498"/>
          </a:xfrm>
          <a:prstGeom prst="rect">
            <a:avLst/>
          </a:prstGeom>
          <a:noFill/>
        </p:spPr>
        <p:txBody>
          <a:bodyPr wrap="square" rtlCol="0">
            <a:spAutoFit/>
          </a:bodyPr>
          <a:lstStyle/>
          <a:p>
            <a:pPr marL="342900" indent="-342900">
              <a:buFont typeface="Wingdings" panose="05000000000000000000" pitchFamily="2" charset="2"/>
              <a:buChar char="v"/>
            </a:pPr>
            <a:r>
              <a:rPr lang="en-GB" dirty="0" err="1">
                <a:solidFill>
                  <a:srgbClr val="5CAC34"/>
                </a:solidFill>
              </a:rPr>
              <a:t>Karmien</a:t>
            </a:r>
            <a:r>
              <a:rPr lang="en-GB" dirty="0">
                <a:solidFill>
                  <a:srgbClr val="5CAC34"/>
                </a:solidFill>
              </a:rPr>
              <a:t> </a:t>
            </a:r>
            <a:r>
              <a:rPr lang="en-GB" dirty="0" err="1">
                <a:solidFill>
                  <a:srgbClr val="5CAC34"/>
                </a:solidFill>
              </a:rPr>
              <a:t>linkkipainike</a:t>
            </a:r>
            <a:r>
              <a:rPr lang="en-GB" dirty="0">
                <a:solidFill>
                  <a:srgbClr val="5CAC34"/>
                </a:solidFill>
              </a:rPr>
              <a:t> </a:t>
            </a:r>
            <a:r>
              <a:rPr lang="en-GB" dirty="0" err="1">
                <a:solidFill>
                  <a:srgbClr val="5CAC34"/>
                </a:solidFill>
              </a:rPr>
              <a:t>lisätty</a:t>
            </a:r>
            <a:endParaRPr lang="en-GB" dirty="0">
              <a:solidFill>
                <a:srgbClr val="5CAC34"/>
              </a:solidFill>
            </a:endParaRPr>
          </a:p>
        </p:txBody>
      </p:sp>
      <p:sp>
        <p:nvSpPr>
          <p:cNvPr id="6" name="Arrow: Left 5">
            <a:extLst>
              <a:ext uri="{FF2B5EF4-FFF2-40B4-BE49-F238E27FC236}">
                <a16:creationId xmlns:a16="http://schemas.microsoft.com/office/drawing/2014/main" id="{3D781B19-1E85-4EC9-891F-FAA327C70532}"/>
              </a:ext>
            </a:extLst>
          </p:cNvPr>
          <p:cNvSpPr/>
          <p:nvPr/>
        </p:nvSpPr>
        <p:spPr>
          <a:xfrm rot="10800000">
            <a:off x="5344319" y="3088703"/>
            <a:ext cx="1088216" cy="165714"/>
          </a:xfrm>
          <a:prstGeom prst="leftArrow">
            <a:avLst/>
          </a:prstGeom>
          <a:ln>
            <a:solidFill>
              <a:srgbClr val="5CAC3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FI"/>
          </a:p>
        </p:txBody>
      </p:sp>
      <p:sp>
        <p:nvSpPr>
          <p:cNvPr id="7" name="Arrow: Left 6">
            <a:extLst>
              <a:ext uri="{FF2B5EF4-FFF2-40B4-BE49-F238E27FC236}">
                <a16:creationId xmlns:a16="http://schemas.microsoft.com/office/drawing/2014/main" id="{39786B81-8AE0-4AF0-B9C1-B27AC7FFEFB1}"/>
              </a:ext>
            </a:extLst>
          </p:cNvPr>
          <p:cNvSpPr/>
          <p:nvPr/>
        </p:nvSpPr>
        <p:spPr>
          <a:xfrm rot="5400000">
            <a:off x="1568012" y="4124933"/>
            <a:ext cx="1088216" cy="165714"/>
          </a:xfrm>
          <a:prstGeom prst="leftArrow">
            <a:avLst/>
          </a:prstGeom>
          <a:ln>
            <a:solidFill>
              <a:srgbClr val="5CAC3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FI"/>
          </a:p>
        </p:txBody>
      </p:sp>
      <p:pic>
        <p:nvPicPr>
          <p:cNvPr id="10" name="Picture 9">
            <a:extLst>
              <a:ext uri="{FF2B5EF4-FFF2-40B4-BE49-F238E27FC236}">
                <a16:creationId xmlns:a16="http://schemas.microsoft.com/office/drawing/2014/main" id="{7C018B59-9EEF-4865-9EF8-BF1207CF7355}"/>
              </a:ext>
            </a:extLst>
          </p:cNvPr>
          <p:cNvPicPr>
            <a:picLocks noChangeAspect="1"/>
          </p:cNvPicPr>
          <p:nvPr/>
        </p:nvPicPr>
        <p:blipFill>
          <a:blip r:embed="rId3"/>
          <a:stretch>
            <a:fillRect/>
          </a:stretch>
        </p:blipFill>
        <p:spPr>
          <a:xfrm>
            <a:off x="6513748" y="3045643"/>
            <a:ext cx="906664" cy="736665"/>
          </a:xfrm>
          <a:prstGeom prst="rect">
            <a:avLst/>
          </a:prstGeom>
        </p:spPr>
      </p:pic>
      <p:sp>
        <p:nvSpPr>
          <p:cNvPr id="12" name="TextBox 11">
            <a:extLst>
              <a:ext uri="{FF2B5EF4-FFF2-40B4-BE49-F238E27FC236}">
                <a16:creationId xmlns:a16="http://schemas.microsoft.com/office/drawing/2014/main" id="{F1CA3031-0199-401F-8EBC-90797D113A5D}"/>
              </a:ext>
            </a:extLst>
          </p:cNvPr>
          <p:cNvSpPr txBox="1"/>
          <p:nvPr/>
        </p:nvSpPr>
        <p:spPr>
          <a:xfrm>
            <a:off x="1041385" y="4953460"/>
            <a:ext cx="4484451" cy="415498"/>
          </a:xfrm>
          <a:prstGeom prst="rect">
            <a:avLst/>
          </a:prstGeom>
          <a:noFill/>
        </p:spPr>
        <p:txBody>
          <a:bodyPr wrap="square" rtlCol="0">
            <a:spAutoFit/>
          </a:bodyPr>
          <a:lstStyle/>
          <a:p>
            <a:r>
              <a:rPr lang="fi-FI" dirty="0"/>
              <a:t>Klikkaa tästä saadaksesi lisätietoja</a:t>
            </a:r>
            <a:endParaRPr lang="en-FI" dirty="0"/>
          </a:p>
        </p:txBody>
      </p:sp>
    </p:spTree>
    <p:extLst>
      <p:ext uri="{BB962C8B-B14F-4D97-AF65-F5344CB8AC3E}">
        <p14:creationId xmlns:p14="http://schemas.microsoft.com/office/powerpoint/2010/main" val="16539478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6"/>
          <p:cNvSpPr txBox="1">
            <a:spLocks/>
          </p:cNvSpPr>
          <p:nvPr/>
        </p:nvSpPr>
        <p:spPr>
          <a:xfrm>
            <a:off x="1229200" y="1539343"/>
            <a:ext cx="4019873" cy="915990"/>
          </a:xfrm>
          <a:prstGeom prst="rect">
            <a:avLst/>
          </a:prstGeom>
        </p:spPr>
        <p:txBody>
          <a:bodyPr vert="horz"/>
          <a:lstStyle>
            <a:lvl1pPr algn="l" defTabSz="457200" rtl="0" eaLnBrk="1" latinLnBrk="0" hangingPunct="1">
              <a:spcBef>
                <a:spcPct val="0"/>
              </a:spcBef>
              <a:buNone/>
              <a:defRPr sz="4400" b="0" i="0" kern="1200">
                <a:solidFill>
                  <a:srgbClr val="5CAC34"/>
                </a:solidFill>
                <a:latin typeface="Century Gothic"/>
                <a:ea typeface="+mj-ea"/>
                <a:cs typeface="Century Gothic"/>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i-FI" sz="4000" b="0" i="0" u="none" strike="noStrike" kern="1200" cap="none" spc="0" normalizeH="0" baseline="0" noProof="0" dirty="0">
              <a:ln>
                <a:noFill/>
              </a:ln>
              <a:solidFill>
                <a:srgbClr val="5CAC34"/>
              </a:solidFill>
              <a:effectLst/>
              <a:uLnTx/>
              <a:uFillTx/>
              <a:latin typeface="Century Gothic"/>
              <a:ea typeface="+mj-ea"/>
            </a:endParaRPr>
          </a:p>
        </p:txBody>
      </p:sp>
      <p:sp>
        <p:nvSpPr>
          <p:cNvPr id="11" name="Title 6">
            <a:extLst>
              <a:ext uri="{FF2B5EF4-FFF2-40B4-BE49-F238E27FC236}">
                <a16:creationId xmlns:a16="http://schemas.microsoft.com/office/drawing/2014/main" id="{C848E1AD-449F-4822-9B1A-0EE7E14D453F}"/>
              </a:ext>
            </a:extLst>
          </p:cNvPr>
          <p:cNvSpPr txBox="1">
            <a:spLocks/>
          </p:cNvSpPr>
          <p:nvPr/>
        </p:nvSpPr>
        <p:spPr>
          <a:xfrm>
            <a:off x="472380" y="1756859"/>
            <a:ext cx="9395257" cy="915990"/>
          </a:xfrm>
          <a:prstGeom prst="rect">
            <a:avLst/>
          </a:prstGeom>
        </p:spPr>
        <p:txBody>
          <a:bodyPr vert="horz"/>
          <a:lstStyle>
            <a:lvl1pPr algn="l" defTabSz="457200" rtl="0" eaLnBrk="1" latinLnBrk="0" hangingPunct="1">
              <a:spcBef>
                <a:spcPct val="0"/>
              </a:spcBef>
              <a:buNone/>
              <a:defRPr sz="4400" b="0" i="0" kern="1200">
                <a:solidFill>
                  <a:srgbClr val="5CAC34"/>
                </a:solidFill>
                <a:latin typeface="Century Gothic"/>
                <a:ea typeface="+mj-ea"/>
                <a:cs typeface="Century Gothic"/>
              </a:defRPr>
            </a:lvl1pPr>
          </a:lstStyle>
          <a:p>
            <a:pPr lvl="0" algn="ctr">
              <a:defRPr/>
            </a:pPr>
            <a:r>
              <a:rPr kumimoji="0" lang="fi-FI" sz="4000" b="0" i="0" u="none" strike="noStrike" kern="1200" cap="none" spc="0" normalizeH="0" baseline="0" noProof="0" dirty="0">
                <a:ln>
                  <a:noFill/>
                </a:ln>
                <a:solidFill>
                  <a:schemeClr val="tx1"/>
                </a:solidFill>
                <a:effectLst/>
                <a:uLnTx/>
                <a:uFillTx/>
                <a:latin typeface="Century Gothic"/>
                <a:ea typeface="+mj-ea"/>
              </a:rPr>
              <a:t> </a:t>
            </a:r>
            <a:r>
              <a:rPr lang="fi-FI" sz="4000" b="1" dirty="0">
                <a:solidFill>
                  <a:schemeClr val="tx1"/>
                </a:solidFill>
              </a:rPr>
              <a:t>LIUNE GDL KIRJASTO 2020</a:t>
            </a:r>
            <a:endParaRPr kumimoji="0" lang="fi-FI" sz="4000" b="1" i="0" u="none" strike="noStrike" kern="1200" cap="none" spc="0" normalizeH="0" baseline="0" noProof="0" dirty="0">
              <a:ln>
                <a:noFill/>
              </a:ln>
              <a:solidFill>
                <a:schemeClr val="tx1"/>
              </a:solidFill>
              <a:effectLst/>
              <a:uLnTx/>
              <a:uFillTx/>
              <a:latin typeface="Century Gothic"/>
              <a:ea typeface="+mj-ea"/>
            </a:endParaRPr>
          </a:p>
        </p:txBody>
      </p:sp>
      <p:sp>
        <p:nvSpPr>
          <p:cNvPr id="6" name="Rectangle 5">
            <a:extLst>
              <a:ext uri="{FF2B5EF4-FFF2-40B4-BE49-F238E27FC236}">
                <a16:creationId xmlns:a16="http://schemas.microsoft.com/office/drawing/2014/main" id="{918B82BA-95C6-41AD-BD57-098FD1725A5F}"/>
              </a:ext>
            </a:extLst>
          </p:cNvPr>
          <p:cNvSpPr/>
          <p:nvPr/>
        </p:nvSpPr>
        <p:spPr>
          <a:xfrm>
            <a:off x="630509" y="3156623"/>
            <a:ext cx="9632172" cy="3647152"/>
          </a:xfrm>
          <a:prstGeom prst="rect">
            <a:avLst/>
          </a:prstGeom>
        </p:spPr>
        <p:txBody>
          <a:bodyPr wrap="square">
            <a:spAutoFit/>
          </a:bodyPr>
          <a:lstStyle/>
          <a:p>
            <a:pPr algn="just"/>
            <a:r>
              <a:rPr lang="fi-FI" dirty="0">
                <a:solidFill>
                  <a:srgbClr val="5CAC34"/>
                </a:solidFill>
              </a:rPr>
              <a:t>LIUNE GDL- välioviobjekti on suunnittelijan työväline, joka on yhteensopiva </a:t>
            </a:r>
            <a:r>
              <a:rPr lang="fi-FI" dirty="0" err="1">
                <a:solidFill>
                  <a:srgbClr val="5CAC34"/>
                </a:solidFill>
              </a:rPr>
              <a:t>ArchiCad</a:t>
            </a:r>
            <a:r>
              <a:rPr lang="fi-FI" dirty="0">
                <a:solidFill>
                  <a:srgbClr val="5CAC34"/>
                </a:solidFill>
              </a:rPr>
              <a:t> 20 sekä sitä uudemmissa </a:t>
            </a:r>
            <a:r>
              <a:rPr lang="fi-FI" dirty="0" err="1">
                <a:solidFill>
                  <a:srgbClr val="5CAC34"/>
                </a:solidFill>
              </a:rPr>
              <a:t>Windows-</a:t>
            </a:r>
            <a:r>
              <a:rPr lang="fi-FI" dirty="0">
                <a:solidFill>
                  <a:srgbClr val="5CAC34"/>
                </a:solidFill>
              </a:rPr>
              <a:t> tai Macintosh versioissa. Kirjaston toimivuus on testattu myös uudemmissa </a:t>
            </a:r>
            <a:r>
              <a:rPr lang="fi-FI" dirty="0" err="1">
                <a:solidFill>
                  <a:srgbClr val="5CAC34"/>
                </a:solidFill>
              </a:rPr>
              <a:t>ArchiCAD</a:t>
            </a:r>
            <a:r>
              <a:rPr lang="fi-FI" dirty="0">
                <a:solidFill>
                  <a:srgbClr val="5CAC34"/>
                </a:solidFill>
              </a:rPr>
              <a:t>-versioissa.</a:t>
            </a:r>
          </a:p>
          <a:p>
            <a:pPr algn="just"/>
            <a:endParaRPr lang="fi-FI" dirty="0">
              <a:solidFill>
                <a:srgbClr val="5CAC34"/>
              </a:solidFill>
            </a:endParaRPr>
          </a:p>
          <a:p>
            <a:pPr algn="just"/>
            <a:r>
              <a:rPr lang="fi-FI" dirty="0"/>
              <a:t>Käyttöliittymä on jaettu neljään eri osaan (rakenne, vedin ja lukko, säädöt, varusteet)  joiden välillä liikutaan ylärivin painikkeilla. Yleisimmät vaadittavat parametrit sekä muuttujat valitaan käyttöliittymässä.</a:t>
            </a:r>
          </a:p>
          <a:p>
            <a:pPr algn="just"/>
            <a:endParaRPr lang="fi-FI" dirty="0"/>
          </a:p>
          <a:p>
            <a:pPr algn="just"/>
            <a:r>
              <a:rPr lang="fi-FI" dirty="0"/>
              <a:t>Valitessasi mallin, aukon koon, rungon syvyyden sekä ovenlevyn paksuuden, Liune ovi näkyy niiden mukaisena seinällä oikeilla mitoilla.</a:t>
            </a:r>
          </a:p>
          <a:p>
            <a:pPr algn="just"/>
            <a:endParaRPr lang="en-FI" b="1" dirty="0"/>
          </a:p>
        </p:txBody>
      </p:sp>
    </p:spTree>
    <p:extLst>
      <p:ext uri="{BB962C8B-B14F-4D97-AF65-F5344CB8AC3E}">
        <p14:creationId xmlns:p14="http://schemas.microsoft.com/office/powerpoint/2010/main" val="34560379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6"/>
          <p:cNvSpPr txBox="1">
            <a:spLocks/>
          </p:cNvSpPr>
          <p:nvPr/>
        </p:nvSpPr>
        <p:spPr>
          <a:xfrm>
            <a:off x="1229200" y="1539343"/>
            <a:ext cx="4019873" cy="915990"/>
          </a:xfrm>
          <a:prstGeom prst="rect">
            <a:avLst/>
          </a:prstGeom>
        </p:spPr>
        <p:txBody>
          <a:bodyPr vert="horz"/>
          <a:lstStyle>
            <a:lvl1pPr algn="l" defTabSz="457200" rtl="0" eaLnBrk="1" latinLnBrk="0" hangingPunct="1">
              <a:spcBef>
                <a:spcPct val="0"/>
              </a:spcBef>
              <a:buNone/>
              <a:defRPr sz="4400" b="0" i="0" kern="1200">
                <a:solidFill>
                  <a:srgbClr val="5CAC34"/>
                </a:solidFill>
                <a:latin typeface="Century Gothic"/>
                <a:ea typeface="+mj-ea"/>
                <a:cs typeface="Century Gothic"/>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i-FI" sz="4000" b="0" i="0" u="none" strike="noStrike" kern="1200" cap="none" spc="0" normalizeH="0" baseline="0" noProof="0" dirty="0">
              <a:ln>
                <a:noFill/>
              </a:ln>
              <a:solidFill>
                <a:srgbClr val="5CAC34"/>
              </a:solidFill>
              <a:effectLst/>
              <a:uLnTx/>
              <a:uFillTx/>
              <a:latin typeface="Century Gothic"/>
              <a:ea typeface="+mj-ea"/>
            </a:endParaRPr>
          </a:p>
        </p:txBody>
      </p:sp>
      <p:sp>
        <p:nvSpPr>
          <p:cNvPr id="11" name="Title 6">
            <a:extLst>
              <a:ext uri="{FF2B5EF4-FFF2-40B4-BE49-F238E27FC236}">
                <a16:creationId xmlns:a16="http://schemas.microsoft.com/office/drawing/2014/main" id="{C848E1AD-449F-4822-9B1A-0EE7E14D453F}"/>
              </a:ext>
            </a:extLst>
          </p:cNvPr>
          <p:cNvSpPr txBox="1">
            <a:spLocks/>
          </p:cNvSpPr>
          <p:nvPr/>
        </p:nvSpPr>
        <p:spPr>
          <a:xfrm>
            <a:off x="-680936" y="686817"/>
            <a:ext cx="9395257" cy="915990"/>
          </a:xfrm>
          <a:prstGeom prst="rect">
            <a:avLst/>
          </a:prstGeom>
        </p:spPr>
        <p:txBody>
          <a:bodyPr vert="horz"/>
          <a:lstStyle>
            <a:lvl1pPr algn="l" defTabSz="457200" rtl="0" eaLnBrk="1" latinLnBrk="0" hangingPunct="1">
              <a:spcBef>
                <a:spcPct val="0"/>
              </a:spcBef>
              <a:buNone/>
              <a:defRPr sz="4400" b="0" i="0" kern="1200">
                <a:solidFill>
                  <a:srgbClr val="5CAC34"/>
                </a:solidFill>
                <a:latin typeface="Century Gothic"/>
                <a:ea typeface="+mj-ea"/>
                <a:cs typeface="Century Gothic"/>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fi-FI" sz="4000" b="0" i="0" u="none" strike="noStrike" kern="1200" cap="none" spc="0" normalizeH="0" baseline="0" noProof="0" dirty="0">
              <a:ln>
                <a:noFill/>
              </a:ln>
              <a:solidFill>
                <a:srgbClr val="5CAC34"/>
              </a:solidFill>
              <a:effectLst/>
              <a:uLnTx/>
              <a:uFillTx/>
              <a:latin typeface="Century Gothic"/>
              <a:ea typeface="+mj-ea"/>
            </a:endParaRPr>
          </a:p>
        </p:txBody>
      </p:sp>
      <p:pic>
        <p:nvPicPr>
          <p:cNvPr id="12" name="Picture 11">
            <a:extLst>
              <a:ext uri="{FF2B5EF4-FFF2-40B4-BE49-F238E27FC236}">
                <a16:creationId xmlns:a16="http://schemas.microsoft.com/office/drawing/2014/main" id="{29B10E99-034F-4B19-98E1-F33479430B58}"/>
              </a:ext>
            </a:extLst>
          </p:cNvPr>
          <p:cNvPicPr>
            <a:picLocks noChangeAspect="1"/>
          </p:cNvPicPr>
          <p:nvPr/>
        </p:nvPicPr>
        <p:blipFill>
          <a:blip r:embed="rId2"/>
          <a:stretch>
            <a:fillRect/>
          </a:stretch>
        </p:blipFill>
        <p:spPr>
          <a:xfrm>
            <a:off x="995549" y="2620766"/>
            <a:ext cx="8697539" cy="3200847"/>
          </a:xfrm>
          <a:prstGeom prst="rect">
            <a:avLst/>
          </a:prstGeom>
        </p:spPr>
      </p:pic>
      <p:sp>
        <p:nvSpPr>
          <p:cNvPr id="14" name="TextBox 13">
            <a:extLst>
              <a:ext uri="{FF2B5EF4-FFF2-40B4-BE49-F238E27FC236}">
                <a16:creationId xmlns:a16="http://schemas.microsoft.com/office/drawing/2014/main" id="{AEF5CE18-ADBF-491C-9050-5D54E85880A5}"/>
              </a:ext>
            </a:extLst>
          </p:cNvPr>
          <p:cNvSpPr txBox="1"/>
          <p:nvPr/>
        </p:nvSpPr>
        <p:spPr>
          <a:xfrm>
            <a:off x="2636196" y="2172227"/>
            <a:ext cx="1779703" cy="369332"/>
          </a:xfrm>
          <a:prstGeom prst="rect">
            <a:avLst/>
          </a:prstGeom>
          <a:noFill/>
        </p:spPr>
        <p:txBody>
          <a:bodyPr wrap="square" rtlCol="0">
            <a:spAutoFit/>
          </a:bodyPr>
          <a:lstStyle/>
          <a:p>
            <a:pPr marL="342900" indent="-342900">
              <a:buFont typeface="Wingdings" panose="05000000000000000000" pitchFamily="2" charset="2"/>
              <a:buChar char="ü"/>
            </a:pPr>
            <a:r>
              <a:rPr lang="en-GB" sz="1800" dirty="0" err="1"/>
              <a:t>Liunekarmit</a:t>
            </a:r>
            <a:endParaRPr lang="en-FI" sz="1800" dirty="0"/>
          </a:p>
        </p:txBody>
      </p:sp>
      <p:sp>
        <p:nvSpPr>
          <p:cNvPr id="15" name="TextBox 14">
            <a:extLst>
              <a:ext uri="{FF2B5EF4-FFF2-40B4-BE49-F238E27FC236}">
                <a16:creationId xmlns:a16="http://schemas.microsoft.com/office/drawing/2014/main" id="{0C14030E-0355-4902-A501-7F970D4D7174}"/>
              </a:ext>
            </a:extLst>
          </p:cNvPr>
          <p:cNvSpPr txBox="1"/>
          <p:nvPr/>
        </p:nvSpPr>
        <p:spPr>
          <a:xfrm>
            <a:off x="4415899" y="2172227"/>
            <a:ext cx="1634338" cy="369332"/>
          </a:xfrm>
          <a:prstGeom prst="rect">
            <a:avLst/>
          </a:prstGeom>
          <a:noFill/>
        </p:spPr>
        <p:txBody>
          <a:bodyPr wrap="square" rtlCol="0">
            <a:spAutoFit/>
          </a:bodyPr>
          <a:lstStyle/>
          <a:p>
            <a:pPr marL="342900" indent="-342900">
              <a:buFont typeface="Wingdings" panose="05000000000000000000" pitchFamily="2" charset="2"/>
              <a:buChar char="ü"/>
            </a:pPr>
            <a:r>
              <a:rPr lang="en-GB" sz="1800" dirty="0" err="1"/>
              <a:t>Pintakarmit</a:t>
            </a:r>
            <a:endParaRPr lang="en-FI" sz="1800" dirty="0"/>
          </a:p>
        </p:txBody>
      </p:sp>
      <p:sp>
        <p:nvSpPr>
          <p:cNvPr id="16" name="TextBox 15">
            <a:extLst>
              <a:ext uri="{FF2B5EF4-FFF2-40B4-BE49-F238E27FC236}">
                <a16:creationId xmlns:a16="http://schemas.microsoft.com/office/drawing/2014/main" id="{ED4E371A-7925-464F-8812-BA7F737DD2D7}"/>
              </a:ext>
            </a:extLst>
          </p:cNvPr>
          <p:cNvSpPr txBox="1"/>
          <p:nvPr/>
        </p:nvSpPr>
        <p:spPr>
          <a:xfrm>
            <a:off x="6566170" y="2130972"/>
            <a:ext cx="2148151" cy="369332"/>
          </a:xfrm>
          <a:prstGeom prst="rect">
            <a:avLst/>
          </a:prstGeom>
          <a:noFill/>
        </p:spPr>
        <p:txBody>
          <a:bodyPr wrap="square" rtlCol="0">
            <a:spAutoFit/>
          </a:bodyPr>
          <a:lstStyle/>
          <a:p>
            <a:pPr marL="342900" indent="-342900">
              <a:buFont typeface="Wingdings" panose="05000000000000000000" pitchFamily="2" charset="2"/>
              <a:buChar char="ü"/>
            </a:pPr>
            <a:r>
              <a:rPr lang="en-GB" sz="1800" dirty="0" err="1"/>
              <a:t>Designkarmit</a:t>
            </a:r>
            <a:endParaRPr lang="en-FI" sz="1800" dirty="0"/>
          </a:p>
        </p:txBody>
      </p:sp>
    </p:spTree>
    <p:extLst>
      <p:ext uri="{BB962C8B-B14F-4D97-AF65-F5344CB8AC3E}">
        <p14:creationId xmlns:p14="http://schemas.microsoft.com/office/powerpoint/2010/main" val="41629445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6"/>
          <p:cNvSpPr txBox="1">
            <a:spLocks/>
          </p:cNvSpPr>
          <p:nvPr/>
        </p:nvSpPr>
        <p:spPr>
          <a:xfrm>
            <a:off x="1229200" y="1539343"/>
            <a:ext cx="4019873" cy="915990"/>
          </a:xfrm>
          <a:prstGeom prst="rect">
            <a:avLst/>
          </a:prstGeom>
        </p:spPr>
        <p:txBody>
          <a:bodyPr vert="horz"/>
          <a:lstStyle>
            <a:lvl1pPr algn="l" defTabSz="457200" rtl="0" eaLnBrk="1" latinLnBrk="0" hangingPunct="1">
              <a:spcBef>
                <a:spcPct val="0"/>
              </a:spcBef>
              <a:buNone/>
              <a:defRPr sz="4400" b="0" i="0" kern="1200">
                <a:solidFill>
                  <a:srgbClr val="5CAC34"/>
                </a:solidFill>
                <a:latin typeface="Century Gothic"/>
                <a:ea typeface="+mj-ea"/>
                <a:cs typeface="Century Gothic"/>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i-FI" sz="4000" b="0" i="0" u="none" strike="noStrike" kern="1200" cap="none" spc="0" normalizeH="0" baseline="0" noProof="0" dirty="0">
              <a:ln>
                <a:noFill/>
              </a:ln>
              <a:solidFill>
                <a:srgbClr val="5CAC34"/>
              </a:solidFill>
              <a:effectLst/>
              <a:uLnTx/>
              <a:uFillTx/>
              <a:latin typeface="Century Gothic"/>
              <a:ea typeface="+mj-ea"/>
            </a:endParaRPr>
          </a:p>
        </p:txBody>
      </p:sp>
      <p:sp>
        <p:nvSpPr>
          <p:cNvPr id="11" name="Title 6">
            <a:extLst>
              <a:ext uri="{FF2B5EF4-FFF2-40B4-BE49-F238E27FC236}">
                <a16:creationId xmlns:a16="http://schemas.microsoft.com/office/drawing/2014/main" id="{C848E1AD-449F-4822-9B1A-0EE7E14D453F}"/>
              </a:ext>
            </a:extLst>
          </p:cNvPr>
          <p:cNvSpPr txBox="1">
            <a:spLocks/>
          </p:cNvSpPr>
          <p:nvPr/>
        </p:nvSpPr>
        <p:spPr>
          <a:xfrm>
            <a:off x="-680936" y="686817"/>
            <a:ext cx="9395257" cy="915990"/>
          </a:xfrm>
          <a:prstGeom prst="rect">
            <a:avLst/>
          </a:prstGeom>
        </p:spPr>
        <p:txBody>
          <a:bodyPr vert="horz"/>
          <a:lstStyle>
            <a:lvl1pPr algn="l" defTabSz="457200" rtl="0" eaLnBrk="1" latinLnBrk="0" hangingPunct="1">
              <a:spcBef>
                <a:spcPct val="0"/>
              </a:spcBef>
              <a:buNone/>
              <a:defRPr sz="4400" b="0" i="0" kern="1200">
                <a:solidFill>
                  <a:srgbClr val="5CAC34"/>
                </a:solidFill>
                <a:latin typeface="Century Gothic"/>
                <a:ea typeface="+mj-ea"/>
                <a:cs typeface="Century Gothic"/>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fi-FI" sz="4000" b="0" i="0" u="none" strike="noStrike" kern="1200" cap="none" spc="0" normalizeH="0" baseline="0" noProof="0" dirty="0">
              <a:ln>
                <a:noFill/>
              </a:ln>
              <a:solidFill>
                <a:srgbClr val="5CAC34"/>
              </a:solidFill>
              <a:effectLst/>
              <a:uLnTx/>
              <a:uFillTx/>
              <a:latin typeface="Century Gothic"/>
              <a:ea typeface="+mj-ea"/>
            </a:endParaRPr>
          </a:p>
        </p:txBody>
      </p:sp>
      <p:pic>
        <p:nvPicPr>
          <p:cNvPr id="3" name="Picture 2">
            <a:extLst>
              <a:ext uri="{FF2B5EF4-FFF2-40B4-BE49-F238E27FC236}">
                <a16:creationId xmlns:a16="http://schemas.microsoft.com/office/drawing/2014/main" id="{D7D2AC1A-5E42-4FA3-BFE8-CD5E815A38C6}"/>
              </a:ext>
            </a:extLst>
          </p:cNvPr>
          <p:cNvPicPr>
            <a:picLocks noChangeAspect="1"/>
          </p:cNvPicPr>
          <p:nvPr/>
        </p:nvPicPr>
        <p:blipFill rotWithShape="1">
          <a:blip r:embed="rId2"/>
          <a:srcRect r="3841"/>
          <a:stretch/>
        </p:blipFill>
        <p:spPr>
          <a:xfrm>
            <a:off x="250282" y="1794559"/>
            <a:ext cx="4941651" cy="2501306"/>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2DA42E38-CB9C-49BC-98DB-2BA95D99708A}"/>
              </a:ext>
            </a:extLst>
          </p:cNvPr>
          <p:cNvPicPr>
            <a:picLocks noChangeAspect="1"/>
          </p:cNvPicPr>
          <p:nvPr/>
        </p:nvPicPr>
        <p:blipFill rotWithShape="1">
          <a:blip r:embed="rId3"/>
          <a:srcRect l="3874"/>
          <a:stretch/>
        </p:blipFill>
        <p:spPr>
          <a:xfrm>
            <a:off x="5344319" y="1794559"/>
            <a:ext cx="5094037" cy="2501306"/>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5D6B6A26-7D09-483D-87B1-4BD699A12B26}"/>
              </a:ext>
            </a:extLst>
          </p:cNvPr>
          <p:cNvPicPr>
            <a:picLocks noChangeAspect="1"/>
          </p:cNvPicPr>
          <p:nvPr/>
        </p:nvPicPr>
        <p:blipFill>
          <a:blip r:embed="rId4"/>
          <a:stretch>
            <a:fillRect/>
          </a:stretch>
        </p:blipFill>
        <p:spPr>
          <a:xfrm>
            <a:off x="2721107" y="4601780"/>
            <a:ext cx="4513634" cy="2333021"/>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6ED1FFEA-D966-4EB7-9A22-8CA3606C1C93}"/>
              </a:ext>
            </a:extLst>
          </p:cNvPr>
          <p:cNvSpPr txBox="1"/>
          <p:nvPr/>
        </p:nvSpPr>
        <p:spPr>
          <a:xfrm>
            <a:off x="1823679" y="1386433"/>
            <a:ext cx="1688006" cy="369332"/>
          </a:xfrm>
          <a:prstGeom prst="rect">
            <a:avLst/>
          </a:prstGeom>
          <a:noFill/>
        </p:spPr>
        <p:txBody>
          <a:bodyPr wrap="square" rtlCol="0">
            <a:spAutoFit/>
          </a:bodyPr>
          <a:lstStyle/>
          <a:p>
            <a:pPr marL="342900" indent="-342900">
              <a:buFont typeface="Wingdings" panose="05000000000000000000" pitchFamily="2" charset="2"/>
              <a:buChar char="ü"/>
            </a:pPr>
            <a:r>
              <a:rPr lang="en-GB" sz="1800" dirty="0" err="1"/>
              <a:t>Liunekarmit</a:t>
            </a:r>
            <a:endParaRPr lang="en-FI" sz="1800" dirty="0"/>
          </a:p>
        </p:txBody>
      </p:sp>
      <p:sp>
        <p:nvSpPr>
          <p:cNvPr id="9" name="TextBox 8">
            <a:extLst>
              <a:ext uri="{FF2B5EF4-FFF2-40B4-BE49-F238E27FC236}">
                <a16:creationId xmlns:a16="http://schemas.microsoft.com/office/drawing/2014/main" id="{86DB6D6F-2628-415B-A719-3A97C8EFFE7F}"/>
              </a:ext>
            </a:extLst>
          </p:cNvPr>
          <p:cNvSpPr txBox="1"/>
          <p:nvPr/>
        </p:nvSpPr>
        <p:spPr>
          <a:xfrm>
            <a:off x="6681940" y="1386433"/>
            <a:ext cx="1688005" cy="369332"/>
          </a:xfrm>
          <a:prstGeom prst="rect">
            <a:avLst/>
          </a:prstGeom>
          <a:noFill/>
        </p:spPr>
        <p:txBody>
          <a:bodyPr wrap="square" rtlCol="0">
            <a:spAutoFit/>
          </a:bodyPr>
          <a:lstStyle/>
          <a:p>
            <a:pPr marL="342900" indent="-342900">
              <a:buFont typeface="Wingdings" panose="05000000000000000000" pitchFamily="2" charset="2"/>
              <a:buChar char="ü"/>
            </a:pPr>
            <a:r>
              <a:rPr lang="en-GB" sz="1800" dirty="0" err="1"/>
              <a:t>Pintakarmit</a:t>
            </a:r>
            <a:endParaRPr lang="en-FI" sz="1800" dirty="0"/>
          </a:p>
        </p:txBody>
      </p:sp>
      <p:sp>
        <p:nvSpPr>
          <p:cNvPr id="10" name="TextBox 9">
            <a:extLst>
              <a:ext uri="{FF2B5EF4-FFF2-40B4-BE49-F238E27FC236}">
                <a16:creationId xmlns:a16="http://schemas.microsoft.com/office/drawing/2014/main" id="{23489F53-3B0B-4525-B1CD-1585B18E0988}"/>
              </a:ext>
            </a:extLst>
          </p:cNvPr>
          <p:cNvSpPr txBox="1"/>
          <p:nvPr/>
        </p:nvSpPr>
        <p:spPr>
          <a:xfrm>
            <a:off x="4357657" y="4282392"/>
            <a:ext cx="1945866" cy="369332"/>
          </a:xfrm>
          <a:prstGeom prst="rect">
            <a:avLst/>
          </a:prstGeom>
          <a:noFill/>
        </p:spPr>
        <p:txBody>
          <a:bodyPr wrap="square" rtlCol="0">
            <a:spAutoFit/>
          </a:bodyPr>
          <a:lstStyle/>
          <a:p>
            <a:pPr marL="342900" indent="-342900">
              <a:buFont typeface="Wingdings" panose="05000000000000000000" pitchFamily="2" charset="2"/>
              <a:buChar char="ü"/>
            </a:pPr>
            <a:r>
              <a:rPr lang="en-GB" sz="1800" dirty="0" err="1"/>
              <a:t>Designkarmit</a:t>
            </a:r>
            <a:endParaRPr lang="en-FI" sz="1800" dirty="0"/>
          </a:p>
        </p:txBody>
      </p:sp>
    </p:spTree>
    <p:extLst>
      <p:ext uri="{BB962C8B-B14F-4D97-AF65-F5344CB8AC3E}">
        <p14:creationId xmlns:p14="http://schemas.microsoft.com/office/powerpoint/2010/main" val="20851682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54A615A-8779-4FBA-920D-C61B3749E947}"/>
              </a:ext>
            </a:extLst>
          </p:cNvPr>
          <p:cNvPicPr>
            <a:picLocks noChangeAspect="1"/>
          </p:cNvPicPr>
          <p:nvPr/>
        </p:nvPicPr>
        <p:blipFill>
          <a:blip r:embed="rId2"/>
          <a:stretch>
            <a:fillRect/>
          </a:stretch>
        </p:blipFill>
        <p:spPr>
          <a:xfrm>
            <a:off x="2679027" y="1430235"/>
            <a:ext cx="3829283" cy="4874258"/>
          </a:xfrm>
          <a:prstGeom prst="rect">
            <a:avLst/>
          </a:prstGeom>
          <a:ln>
            <a:noFill/>
          </a:ln>
          <a:effectLst>
            <a:outerShdw blurRad="292100" dist="139700" dir="2700000" algn="tl" rotWithShape="0">
              <a:srgbClr val="333333">
                <a:alpha val="65000"/>
              </a:srgbClr>
            </a:outerShdw>
          </a:effectLst>
        </p:spPr>
      </p:pic>
      <p:sp>
        <p:nvSpPr>
          <p:cNvPr id="4" name="Arrow: Left 3">
            <a:extLst>
              <a:ext uri="{FF2B5EF4-FFF2-40B4-BE49-F238E27FC236}">
                <a16:creationId xmlns:a16="http://schemas.microsoft.com/office/drawing/2014/main" id="{835B9CF2-415D-4CD5-B351-A5BFECCE9347}"/>
              </a:ext>
            </a:extLst>
          </p:cNvPr>
          <p:cNvSpPr/>
          <p:nvPr/>
        </p:nvSpPr>
        <p:spPr>
          <a:xfrm rot="10800000">
            <a:off x="2195977" y="4600796"/>
            <a:ext cx="966101" cy="194112"/>
          </a:xfrm>
          <a:prstGeom prst="leftArrow">
            <a:avLst/>
          </a:prstGeom>
          <a:ln>
            <a:solidFill>
              <a:srgbClr val="5CAC3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FI"/>
          </a:p>
        </p:txBody>
      </p:sp>
      <p:sp>
        <p:nvSpPr>
          <p:cNvPr id="5" name="TextBox 4">
            <a:extLst>
              <a:ext uri="{FF2B5EF4-FFF2-40B4-BE49-F238E27FC236}">
                <a16:creationId xmlns:a16="http://schemas.microsoft.com/office/drawing/2014/main" id="{EA0769FA-2DA5-4D0F-ABEA-3C431E905C86}"/>
              </a:ext>
            </a:extLst>
          </p:cNvPr>
          <p:cNvSpPr txBox="1"/>
          <p:nvPr/>
        </p:nvSpPr>
        <p:spPr>
          <a:xfrm>
            <a:off x="6974406" y="2417565"/>
            <a:ext cx="2286326" cy="369332"/>
          </a:xfrm>
          <a:prstGeom prst="rect">
            <a:avLst/>
          </a:prstGeom>
          <a:noFill/>
        </p:spPr>
        <p:txBody>
          <a:bodyPr wrap="square" rtlCol="0">
            <a:spAutoFit/>
          </a:bodyPr>
          <a:lstStyle/>
          <a:p>
            <a:pPr marL="342900" indent="-342900">
              <a:buFont typeface="Wingdings" panose="05000000000000000000" pitchFamily="2" charset="2"/>
              <a:buChar char="ü"/>
            </a:pPr>
            <a:r>
              <a:rPr lang="en-GB" sz="1800" dirty="0" err="1"/>
              <a:t>LiuneDoor</a:t>
            </a:r>
            <a:endParaRPr lang="en-FI" sz="1800" dirty="0"/>
          </a:p>
        </p:txBody>
      </p:sp>
      <p:sp>
        <p:nvSpPr>
          <p:cNvPr id="6" name="TextBox 5">
            <a:extLst>
              <a:ext uri="{FF2B5EF4-FFF2-40B4-BE49-F238E27FC236}">
                <a16:creationId xmlns:a16="http://schemas.microsoft.com/office/drawing/2014/main" id="{939A2444-6D45-4293-8901-E28527F9103A}"/>
              </a:ext>
            </a:extLst>
          </p:cNvPr>
          <p:cNvSpPr txBox="1"/>
          <p:nvPr/>
        </p:nvSpPr>
        <p:spPr>
          <a:xfrm>
            <a:off x="6974406" y="2681549"/>
            <a:ext cx="2286326" cy="1200329"/>
          </a:xfrm>
          <a:prstGeom prst="rect">
            <a:avLst/>
          </a:prstGeom>
          <a:noFill/>
        </p:spPr>
        <p:txBody>
          <a:bodyPr wrap="square" rtlCol="0">
            <a:spAutoFit/>
          </a:bodyPr>
          <a:lstStyle/>
          <a:p>
            <a:pPr marL="342900" indent="-342900">
              <a:buFont typeface="Wingdings" panose="05000000000000000000" pitchFamily="2" charset="2"/>
              <a:buChar char="ü"/>
            </a:pPr>
            <a:r>
              <a:rPr lang="en-GB" sz="1800" dirty="0" err="1"/>
              <a:t>SähköLiune</a:t>
            </a:r>
            <a:endParaRPr lang="en-GB" sz="1800" dirty="0"/>
          </a:p>
          <a:p>
            <a:pPr marL="342900" indent="-342900">
              <a:buFont typeface="Wingdings" panose="05000000000000000000" pitchFamily="2" charset="2"/>
              <a:buChar char="ü"/>
            </a:pPr>
            <a:r>
              <a:rPr lang="en-GB" sz="1800" dirty="0" err="1"/>
              <a:t>PintaLiune</a:t>
            </a:r>
            <a:endParaRPr lang="en-GB" sz="1800" dirty="0"/>
          </a:p>
          <a:p>
            <a:pPr marL="342900" indent="-342900">
              <a:buFont typeface="Wingdings" panose="05000000000000000000" pitchFamily="2" charset="2"/>
              <a:buChar char="ü"/>
            </a:pPr>
            <a:r>
              <a:rPr lang="en-GB" sz="1800" dirty="0" err="1"/>
              <a:t>KorkeaLiune</a:t>
            </a:r>
            <a:endParaRPr lang="en-GB" sz="1800" dirty="0"/>
          </a:p>
          <a:p>
            <a:pPr marL="342900" indent="-342900">
              <a:buFont typeface="Wingdings" panose="05000000000000000000" pitchFamily="2" charset="2"/>
              <a:buChar char="ü"/>
            </a:pPr>
            <a:r>
              <a:rPr lang="en-GB" sz="1800" dirty="0" err="1"/>
              <a:t>dBLiune</a:t>
            </a:r>
            <a:endParaRPr lang="en-FI" sz="1800" dirty="0"/>
          </a:p>
        </p:txBody>
      </p:sp>
      <p:sp>
        <p:nvSpPr>
          <p:cNvPr id="7" name="TextBox 6">
            <a:extLst>
              <a:ext uri="{FF2B5EF4-FFF2-40B4-BE49-F238E27FC236}">
                <a16:creationId xmlns:a16="http://schemas.microsoft.com/office/drawing/2014/main" id="{DB87DBC4-7EB9-49F0-90BB-6400C4E3F464}"/>
              </a:ext>
            </a:extLst>
          </p:cNvPr>
          <p:cNvSpPr txBox="1"/>
          <p:nvPr/>
        </p:nvSpPr>
        <p:spPr>
          <a:xfrm>
            <a:off x="6974406" y="1896894"/>
            <a:ext cx="2149813" cy="415498"/>
          </a:xfrm>
          <a:prstGeom prst="rect">
            <a:avLst/>
          </a:prstGeom>
          <a:noFill/>
        </p:spPr>
        <p:txBody>
          <a:bodyPr wrap="square" rtlCol="0">
            <a:spAutoFit/>
          </a:bodyPr>
          <a:lstStyle/>
          <a:p>
            <a:r>
              <a:rPr lang="en-GB" dirty="0"/>
              <a:t>   Oven </a:t>
            </a:r>
            <a:r>
              <a:rPr lang="en-GB" dirty="0" err="1"/>
              <a:t>tyypit</a:t>
            </a:r>
            <a:r>
              <a:rPr lang="en-GB" dirty="0"/>
              <a:t>:</a:t>
            </a:r>
            <a:endParaRPr lang="en-FI" dirty="0"/>
          </a:p>
        </p:txBody>
      </p:sp>
      <p:sp>
        <p:nvSpPr>
          <p:cNvPr id="8" name="Rectangle 7">
            <a:extLst>
              <a:ext uri="{FF2B5EF4-FFF2-40B4-BE49-F238E27FC236}">
                <a16:creationId xmlns:a16="http://schemas.microsoft.com/office/drawing/2014/main" id="{64FD2B0B-571D-42B5-86CD-E3454C3A8D7B}"/>
              </a:ext>
            </a:extLst>
          </p:cNvPr>
          <p:cNvSpPr/>
          <p:nvPr/>
        </p:nvSpPr>
        <p:spPr>
          <a:xfrm>
            <a:off x="280903" y="859565"/>
            <a:ext cx="3679469" cy="415498"/>
          </a:xfrm>
          <a:prstGeom prst="rect">
            <a:avLst/>
          </a:prstGeom>
        </p:spPr>
        <p:txBody>
          <a:bodyPr wrap="none">
            <a:spAutoFit/>
          </a:bodyPr>
          <a:lstStyle/>
          <a:p>
            <a:pPr marL="342900" indent="-342900">
              <a:buFont typeface="Wingdings" panose="05000000000000000000" pitchFamily="2" charset="2"/>
              <a:buChar char="Ø"/>
            </a:pPr>
            <a:r>
              <a:rPr lang="en-GB" b="1" dirty="0">
                <a:solidFill>
                  <a:srgbClr val="5CAC34"/>
                </a:solidFill>
              </a:rPr>
              <a:t>Liune </a:t>
            </a:r>
            <a:r>
              <a:rPr lang="en-GB" b="1" dirty="0" err="1">
                <a:solidFill>
                  <a:srgbClr val="5CAC34"/>
                </a:solidFill>
              </a:rPr>
              <a:t>kirjaston</a:t>
            </a:r>
            <a:r>
              <a:rPr lang="en-GB" b="1" dirty="0">
                <a:solidFill>
                  <a:srgbClr val="5CAC34"/>
                </a:solidFill>
              </a:rPr>
              <a:t> </a:t>
            </a:r>
            <a:r>
              <a:rPr lang="en-GB" b="1" dirty="0" err="1">
                <a:solidFill>
                  <a:srgbClr val="5CAC34"/>
                </a:solidFill>
              </a:rPr>
              <a:t>yleistä</a:t>
            </a:r>
            <a:r>
              <a:rPr lang="en-GB" b="1" dirty="0">
                <a:solidFill>
                  <a:srgbClr val="5CAC34"/>
                </a:solidFill>
              </a:rPr>
              <a:t> </a:t>
            </a:r>
            <a:r>
              <a:rPr lang="en-GB" b="1" dirty="0" err="1">
                <a:solidFill>
                  <a:srgbClr val="5CAC34"/>
                </a:solidFill>
              </a:rPr>
              <a:t>tietoa</a:t>
            </a:r>
            <a:endParaRPr lang="en-FI" b="1" dirty="0">
              <a:solidFill>
                <a:srgbClr val="5CAC34"/>
              </a:solidFill>
            </a:endParaRPr>
          </a:p>
        </p:txBody>
      </p:sp>
      <p:pic>
        <p:nvPicPr>
          <p:cNvPr id="12" name="Picture 11">
            <a:extLst>
              <a:ext uri="{FF2B5EF4-FFF2-40B4-BE49-F238E27FC236}">
                <a16:creationId xmlns:a16="http://schemas.microsoft.com/office/drawing/2014/main" id="{6B114958-5A98-423B-8801-5D61E6F6385B}"/>
              </a:ext>
            </a:extLst>
          </p:cNvPr>
          <p:cNvPicPr>
            <a:picLocks noChangeAspect="1"/>
          </p:cNvPicPr>
          <p:nvPr/>
        </p:nvPicPr>
        <p:blipFill>
          <a:blip r:embed="rId3"/>
          <a:stretch>
            <a:fillRect/>
          </a:stretch>
        </p:blipFill>
        <p:spPr>
          <a:xfrm>
            <a:off x="618452" y="3781425"/>
            <a:ext cx="1575881" cy="14546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941783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3E11B9-6D70-40DD-A485-292F7E93EE26}"/>
              </a:ext>
            </a:extLst>
          </p:cNvPr>
          <p:cNvPicPr>
            <a:picLocks noChangeAspect="1"/>
          </p:cNvPicPr>
          <p:nvPr/>
        </p:nvPicPr>
        <p:blipFill rotWithShape="1">
          <a:blip r:embed="rId2"/>
          <a:srcRect l="62363" r="13354"/>
          <a:stretch/>
        </p:blipFill>
        <p:spPr>
          <a:xfrm>
            <a:off x="786902" y="1821499"/>
            <a:ext cx="1203234" cy="5339970"/>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6BFD6693-11DC-43A1-A38D-EE1F39C4AC1D}"/>
              </a:ext>
            </a:extLst>
          </p:cNvPr>
          <p:cNvSpPr txBox="1"/>
          <p:nvPr/>
        </p:nvSpPr>
        <p:spPr>
          <a:xfrm>
            <a:off x="1562318" y="1449532"/>
            <a:ext cx="2286326" cy="369332"/>
          </a:xfrm>
          <a:prstGeom prst="rect">
            <a:avLst/>
          </a:prstGeom>
          <a:noFill/>
        </p:spPr>
        <p:txBody>
          <a:bodyPr wrap="square" rtlCol="0">
            <a:spAutoFit/>
          </a:bodyPr>
          <a:lstStyle/>
          <a:p>
            <a:pPr marL="342900" indent="-342900">
              <a:buFont typeface="Wingdings" panose="05000000000000000000" pitchFamily="2" charset="2"/>
              <a:buChar char="ü"/>
            </a:pPr>
            <a:r>
              <a:rPr lang="en-GB" sz="1800" dirty="0" err="1"/>
              <a:t>LiuneDoor</a:t>
            </a:r>
            <a:endParaRPr lang="en-GB" sz="1800" dirty="0"/>
          </a:p>
        </p:txBody>
      </p:sp>
      <p:pic>
        <p:nvPicPr>
          <p:cNvPr id="9" name="Picture 8">
            <a:extLst>
              <a:ext uri="{FF2B5EF4-FFF2-40B4-BE49-F238E27FC236}">
                <a16:creationId xmlns:a16="http://schemas.microsoft.com/office/drawing/2014/main" id="{650F3893-EBE0-486C-80E5-88372E516535}"/>
              </a:ext>
            </a:extLst>
          </p:cNvPr>
          <p:cNvPicPr>
            <a:picLocks noChangeAspect="1"/>
          </p:cNvPicPr>
          <p:nvPr/>
        </p:nvPicPr>
        <p:blipFill>
          <a:blip r:embed="rId3"/>
          <a:stretch>
            <a:fillRect/>
          </a:stretch>
        </p:blipFill>
        <p:spPr>
          <a:xfrm>
            <a:off x="4179599" y="3008273"/>
            <a:ext cx="2641285" cy="3767785"/>
          </a:xfrm>
          <a:prstGeom prst="rect">
            <a:avLst/>
          </a:prstGeom>
        </p:spPr>
      </p:pic>
      <p:sp>
        <p:nvSpPr>
          <p:cNvPr id="12" name="Rectangle 11">
            <a:extLst>
              <a:ext uri="{FF2B5EF4-FFF2-40B4-BE49-F238E27FC236}">
                <a16:creationId xmlns:a16="http://schemas.microsoft.com/office/drawing/2014/main" id="{3E1E2F98-AC7D-4907-B5B5-9B4B6C68A2C3}"/>
              </a:ext>
            </a:extLst>
          </p:cNvPr>
          <p:cNvSpPr/>
          <p:nvPr/>
        </p:nvSpPr>
        <p:spPr>
          <a:xfrm>
            <a:off x="707497" y="3511685"/>
            <a:ext cx="1362044" cy="515566"/>
          </a:xfrm>
          <a:prstGeom prst="rect">
            <a:avLst/>
          </a:prstGeom>
          <a:noFill/>
          <a:ln w="5715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FI"/>
          </a:p>
        </p:txBody>
      </p:sp>
      <p:sp>
        <p:nvSpPr>
          <p:cNvPr id="13" name="Rectangle 12">
            <a:extLst>
              <a:ext uri="{FF2B5EF4-FFF2-40B4-BE49-F238E27FC236}">
                <a16:creationId xmlns:a16="http://schemas.microsoft.com/office/drawing/2014/main" id="{4A3DC13C-BF2C-484C-B6B4-0443507ED8DC}"/>
              </a:ext>
            </a:extLst>
          </p:cNvPr>
          <p:cNvSpPr/>
          <p:nvPr/>
        </p:nvSpPr>
        <p:spPr>
          <a:xfrm>
            <a:off x="707497" y="6127393"/>
            <a:ext cx="1362044" cy="515566"/>
          </a:xfrm>
          <a:prstGeom prst="rect">
            <a:avLst/>
          </a:prstGeom>
          <a:noFill/>
          <a:ln w="5715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FI"/>
          </a:p>
        </p:txBody>
      </p:sp>
      <p:sp>
        <p:nvSpPr>
          <p:cNvPr id="14" name="Arrow: Left 13">
            <a:extLst>
              <a:ext uri="{FF2B5EF4-FFF2-40B4-BE49-F238E27FC236}">
                <a16:creationId xmlns:a16="http://schemas.microsoft.com/office/drawing/2014/main" id="{E401DB36-6348-401F-ACC8-81E693582A91}"/>
              </a:ext>
            </a:extLst>
          </p:cNvPr>
          <p:cNvSpPr/>
          <p:nvPr/>
        </p:nvSpPr>
        <p:spPr>
          <a:xfrm rot="10800000">
            <a:off x="21096" y="3672412"/>
            <a:ext cx="612349" cy="194112"/>
          </a:xfrm>
          <a:prstGeom prst="leftArrow">
            <a:avLst/>
          </a:prstGeom>
          <a:ln>
            <a:solidFill>
              <a:srgbClr val="5CAC3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FI"/>
          </a:p>
        </p:txBody>
      </p:sp>
      <p:sp>
        <p:nvSpPr>
          <p:cNvPr id="15" name="Arrow: Left 14">
            <a:extLst>
              <a:ext uri="{FF2B5EF4-FFF2-40B4-BE49-F238E27FC236}">
                <a16:creationId xmlns:a16="http://schemas.microsoft.com/office/drawing/2014/main" id="{4BCCF7E2-E044-4A15-A80B-3A853892A180}"/>
              </a:ext>
            </a:extLst>
          </p:cNvPr>
          <p:cNvSpPr/>
          <p:nvPr/>
        </p:nvSpPr>
        <p:spPr>
          <a:xfrm rot="10800000">
            <a:off x="10875" y="6288120"/>
            <a:ext cx="612349" cy="194112"/>
          </a:xfrm>
          <a:prstGeom prst="leftArrow">
            <a:avLst/>
          </a:prstGeom>
          <a:ln>
            <a:solidFill>
              <a:srgbClr val="5CAC3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FI"/>
          </a:p>
        </p:txBody>
      </p:sp>
      <p:sp>
        <p:nvSpPr>
          <p:cNvPr id="16" name="Rectangle 15">
            <a:extLst>
              <a:ext uri="{FF2B5EF4-FFF2-40B4-BE49-F238E27FC236}">
                <a16:creationId xmlns:a16="http://schemas.microsoft.com/office/drawing/2014/main" id="{F557AD8E-C3C6-4EA7-8A3C-4709D6155A07}"/>
              </a:ext>
            </a:extLst>
          </p:cNvPr>
          <p:cNvSpPr/>
          <p:nvPr/>
        </p:nvSpPr>
        <p:spPr>
          <a:xfrm>
            <a:off x="4162378" y="3008272"/>
            <a:ext cx="2641284" cy="3767785"/>
          </a:xfrm>
          <a:prstGeom prst="rect">
            <a:avLst/>
          </a:prstGeom>
          <a:noFill/>
          <a:ln w="5715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FI"/>
          </a:p>
        </p:txBody>
      </p:sp>
      <p:sp>
        <p:nvSpPr>
          <p:cNvPr id="17" name="Rectangle 16">
            <a:extLst>
              <a:ext uri="{FF2B5EF4-FFF2-40B4-BE49-F238E27FC236}">
                <a16:creationId xmlns:a16="http://schemas.microsoft.com/office/drawing/2014/main" id="{5F0C4BA1-4002-48A9-8A56-81FF04306435}"/>
              </a:ext>
            </a:extLst>
          </p:cNvPr>
          <p:cNvSpPr/>
          <p:nvPr/>
        </p:nvSpPr>
        <p:spPr>
          <a:xfrm>
            <a:off x="7038172" y="2970955"/>
            <a:ext cx="2641284" cy="3805104"/>
          </a:xfrm>
          <a:prstGeom prst="rect">
            <a:avLst/>
          </a:prstGeom>
          <a:noFill/>
          <a:ln w="5715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FI"/>
          </a:p>
        </p:txBody>
      </p:sp>
      <p:sp>
        <p:nvSpPr>
          <p:cNvPr id="18" name="TextBox 17">
            <a:extLst>
              <a:ext uri="{FF2B5EF4-FFF2-40B4-BE49-F238E27FC236}">
                <a16:creationId xmlns:a16="http://schemas.microsoft.com/office/drawing/2014/main" id="{278209FB-789B-4C30-B5B4-E73B7F88749D}"/>
              </a:ext>
            </a:extLst>
          </p:cNvPr>
          <p:cNvSpPr txBox="1"/>
          <p:nvPr/>
        </p:nvSpPr>
        <p:spPr>
          <a:xfrm>
            <a:off x="7512043" y="2433966"/>
            <a:ext cx="2286326" cy="369332"/>
          </a:xfrm>
          <a:prstGeom prst="rect">
            <a:avLst/>
          </a:prstGeom>
          <a:noFill/>
        </p:spPr>
        <p:txBody>
          <a:bodyPr wrap="square" rtlCol="0">
            <a:spAutoFit/>
          </a:bodyPr>
          <a:lstStyle/>
          <a:p>
            <a:pPr marL="342900" indent="-342900">
              <a:buFont typeface="Wingdings" panose="05000000000000000000" pitchFamily="2" charset="2"/>
              <a:buChar char="ü"/>
            </a:pPr>
            <a:r>
              <a:rPr lang="en-GB" sz="1800" dirty="0">
                <a:solidFill>
                  <a:srgbClr val="5CAC34"/>
                </a:solidFill>
              </a:rPr>
              <a:t>D11 sauna </a:t>
            </a:r>
            <a:r>
              <a:rPr lang="en-GB" sz="1800" dirty="0" err="1">
                <a:solidFill>
                  <a:srgbClr val="5CAC34"/>
                </a:solidFill>
              </a:rPr>
              <a:t>ovi</a:t>
            </a:r>
            <a:endParaRPr lang="en-GB" sz="1800" dirty="0">
              <a:solidFill>
                <a:srgbClr val="5CAC34"/>
              </a:solidFill>
            </a:endParaRPr>
          </a:p>
        </p:txBody>
      </p:sp>
      <p:sp>
        <p:nvSpPr>
          <p:cNvPr id="19" name="TextBox 18">
            <a:extLst>
              <a:ext uri="{FF2B5EF4-FFF2-40B4-BE49-F238E27FC236}">
                <a16:creationId xmlns:a16="http://schemas.microsoft.com/office/drawing/2014/main" id="{3C734BA8-DDAF-4E67-91F1-960B421E9A24}"/>
              </a:ext>
            </a:extLst>
          </p:cNvPr>
          <p:cNvSpPr txBox="1"/>
          <p:nvPr/>
        </p:nvSpPr>
        <p:spPr>
          <a:xfrm>
            <a:off x="3848644" y="2431109"/>
            <a:ext cx="3476284" cy="369332"/>
          </a:xfrm>
          <a:prstGeom prst="rect">
            <a:avLst/>
          </a:prstGeom>
          <a:noFill/>
        </p:spPr>
        <p:txBody>
          <a:bodyPr wrap="square" rtlCol="0">
            <a:spAutoFit/>
          </a:bodyPr>
          <a:lstStyle/>
          <a:p>
            <a:pPr marL="342900" indent="-342900">
              <a:buFont typeface="Wingdings" panose="05000000000000000000" pitchFamily="2" charset="2"/>
              <a:buChar char="ü"/>
            </a:pPr>
            <a:r>
              <a:rPr lang="en-GB" sz="1800" dirty="0">
                <a:solidFill>
                  <a:srgbClr val="5CAC34"/>
                </a:solidFill>
              </a:rPr>
              <a:t>D5 </a:t>
            </a:r>
            <a:r>
              <a:rPr lang="en-GB" sz="1800" dirty="0" err="1">
                <a:solidFill>
                  <a:srgbClr val="5CAC34"/>
                </a:solidFill>
              </a:rPr>
              <a:t>kosteudenkestävä</a:t>
            </a:r>
            <a:r>
              <a:rPr lang="en-GB" sz="1800" dirty="0">
                <a:solidFill>
                  <a:srgbClr val="5CAC34"/>
                </a:solidFill>
              </a:rPr>
              <a:t> </a:t>
            </a:r>
            <a:r>
              <a:rPr lang="en-GB" sz="1800" dirty="0" err="1">
                <a:solidFill>
                  <a:srgbClr val="5CAC34"/>
                </a:solidFill>
              </a:rPr>
              <a:t>ovi</a:t>
            </a:r>
            <a:endParaRPr lang="en-GB" sz="1800" dirty="0">
              <a:solidFill>
                <a:srgbClr val="5CAC34"/>
              </a:solidFill>
            </a:endParaRPr>
          </a:p>
        </p:txBody>
      </p:sp>
      <p:pic>
        <p:nvPicPr>
          <p:cNvPr id="7" name="Picture 6">
            <a:extLst>
              <a:ext uri="{FF2B5EF4-FFF2-40B4-BE49-F238E27FC236}">
                <a16:creationId xmlns:a16="http://schemas.microsoft.com/office/drawing/2014/main" id="{5CF9307D-67EA-415B-98CA-1A02586075DC}"/>
              </a:ext>
            </a:extLst>
          </p:cNvPr>
          <p:cNvPicPr>
            <a:picLocks noChangeAspect="1"/>
          </p:cNvPicPr>
          <p:nvPr/>
        </p:nvPicPr>
        <p:blipFill rotWithShape="1">
          <a:blip r:embed="rId4"/>
          <a:srcRect l="62363" t="48559" r="13461"/>
          <a:stretch/>
        </p:blipFill>
        <p:spPr>
          <a:xfrm>
            <a:off x="2376403" y="1818864"/>
            <a:ext cx="1156315" cy="2651475"/>
          </a:xfrm>
          <a:prstGeom prst="rect">
            <a:avLst/>
          </a:prstGeom>
          <a:ln>
            <a:noFill/>
          </a:ln>
          <a:effectLst>
            <a:outerShdw blurRad="292100" dist="139700" dir="2700000" algn="tl" rotWithShape="0">
              <a:srgbClr val="333333">
                <a:alpha val="65000"/>
              </a:srgbClr>
            </a:outerShdw>
          </a:effectLst>
        </p:spPr>
      </p:pic>
      <p:sp>
        <p:nvSpPr>
          <p:cNvPr id="20" name="TextBox 18">
            <a:extLst>
              <a:ext uri="{FF2B5EF4-FFF2-40B4-BE49-F238E27FC236}">
                <a16:creationId xmlns:a16="http://schemas.microsoft.com/office/drawing/2014/main" id="{856280EA-A2AB-4E88-A36C-340F10212E3B}"/>
              </a:ext>
            </a:extLst>
          </p:cNvPr>
          <p:cNvSpPr txBox="1"/>
          <p:nvPr/>
        </p:nvSpPr>
        <p:spPr>
          <a:xfrm>
            <a:off x="372360" y="735225"/>
            <a:ext cx="3476284" cy="369332"/>
          </a:xfrm>
          <a:prstGeom prst="rect">
            <a:avLst/>
          </a:prstGeom>
          <a:noFill/>
        </p:spPr>
        <p:txBody>
          <a:bodyPr wrap="square" rtlCol="0">
            <a:spAutoFit/>
          </a:bodyPr>
          <a:lstStyle/>
          <a:p>
            <a:pPr marL="342900" indent="-342900">
              <a:buFont typeface="Wingdings" panose="05000000000000000000" pitchFamily="2" charset="2"/>
              <a:buChar char="ü"/>
            </a:pPr>
            <a:r>
              <a:rPr lang="en-GB" sz="1800" dirty="0" err="1">
                <a:solidFill>
                  <a:srgbClr val="5CAC34"/>
                </a:solidFill>
              </a:rPr>
              <a:t>Liunet</a:t>
            </a:r>
            <a:r>
              <a:rPr lang="en-GB" sz="1800" dirty="0">
                <a:solidFill>
                  <a:srgbClr val="5CAC34"/>
                </a:solidFill>
              </a:rPr>
              <a:t> </a:t>
            </a:r>
            <a:r>
              <a:rPr lang="en-GB" sz="1800" dirty="0" err="1">
                <a:solidFill>
                  <a:srgbClr val="5CAC34"/>
                </a:solidFill>
              </a:rPr>
              <a:t>myös</a:t>
            </a:r>
            <a:r>
              <a:rPr lang="en-GB" sz="1800" dirty="0">
                <a:solidFill>
                  <a:srgbClr val="5CAC34"/>
                </a:solidFill>
              </a:rPr>
              <a:t> </a:t>
            </a:r>
            <a:r>
              <a:rPr lang="en-GB" sz="1800" dirty="0" err="1">
                <a:solidFill>
                  <a:srgbClr val="5CAC34"/>
                </a:solidFill>
              </a:rPr>
              <a:t>kosteisiin</a:t>
            </a:r>
            <a:r>
              <a:rPr lang="en-GB" sz="1800" dirty="0">
                <a:solidFill>
                  <a:srgbClr val="5CAC34"/>
                </a:solidFill>
              </a:rPr>
              <a:t> </a:t>
            </a:r>
            <a:r>
              <a:rPr lang="en-GB" sz="1800" dirty="0" err="1">
                <a:solidFill>
                  <a:srgbClr val="5CAC34"/>
                </a:solidFill>
              </a:rPr>
              <a:t>tiloihin</a:t>
            </a:r>
            <a:r>
              <a:rPr lang="en-GB" sz="1800" dirty="0">
                <a:solidFill>
                  <a:srgbClr val="5CAC34"/>
                </a:solidFill>
              </a:rPr>
              <a:t>!</a:t>
            </a:r>
          </a:p>
        </p:txBody>
      </p:sp>
      <p:pic>
        <p:nvPicPr>
          <p:cNvPr id="6" name="Picture 5">
            <a:extLst>
              <a:ext uri="{FF2B5EF4-FFF2-40B4-BE49-F238E27FC236}">
                <a16:creationId xmlns:a16="http://schemas.microsoft.com/office/drawing/2014/main" id="{C70B66BD-0CDD-4793-8A1E-4A3378D4E0C1}"/>
              </a:ext>
            </a:extLst>
          </p:cNvPr>
          <p:cNvPicPr>
            <a:picLocks noChangeAspect="1"/>
          </p:cNvPicPr>
          <p:nvPr/>
        </p:nvPicPr>
        <p:blipFill>
          <a:blip r:embed="rId5"/>
          <a:stretch>
            <a:fillRect/>
          </a:stretch>
        </p:blipFill>
        <p:spPr>
          <a:xfrm>
            <a:off x="9471134" y="2507693"/>
            <a:ext cx="1028700" cy="342900"/>
          </a:xfrm>
          <a:prstGeom prst="rect">
            <a:avLst/>
          </a:prstGeom>
        </p:spPr>
      </p:pic>
      <p:pic>
        <p:nvPicPr>
          <p:cNvPr id="8" name="Picture 7" descr="Whiteboard&#10;&#10;Description automatically generated">
            <a:extLst>
              <a:ext uri="{FF2B5EF4-FFF2-40B4-BE49-F238E27FC236}">
                <a16:creationId xmlns:a16="http://schemas.microsoft.com/office/drawing/2014/main" id="{E88EED51-B3A5-4521-B5B2-06363C4858FD}"/>
              </a:ext>
            </a:extLst>
          </p:cNvPr>
          <p:cNvPicPr>
            <a:picLocks noChangeAspect="1"/>
          </p:cNvPicPr>
          <p:nvPr/>
        </p:nvPicPr>
        <p:blipFill>
          <a:blip r:embed="rId6"/>
          <a:stretch>
            <a:fillRect/>
          </a:stretch>
        </p:blipFill>
        <p:spPr>
          <a:xfrm>
            <a:off x="7020950" y="2970954"/>
            <a:ext cx="2641284" cy="3779971"/>
          </a:xfrm>
          <a:prstGeom prst="rect">
            <a:avLst/>
          </a:prstGeom>
        </p:spPr>
      </p:pic>
    </p:spTree>
    <p:extLst>
      <p:ext uri="{BB962C8B-B14F-4D97-AF65-F5344CB8AC3E}">
        <p14:creationId xmlns:p14="http://schemas.microsoft.com/office/powerpoint/2010/main" val="28485561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4F6CDBA-C1DD-498C-99FC-4CED8CB52A94}"/>
              </a:ext>
            </a:extLst>
          </p:cNvPr>
          <p:cNvPicPr>
            <a:picLocks noChangeAspect="1"/>
          </p:cNvPicPr>
          <p:nvPr/>
        </p:nvPicPr>
        <p:blipFill>
          <a:blip r:embed="rId2"/>
          <a:stretch>
            <a:fillRect/>
          </a:stretch>
        </p:blipFill>
        <p:spPr>
          <a:xfrm>
            <a:off x="534279" y="2004927"/>
            <a:ext cx="4638097" cy="2812728"/>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105CE39D-93FE-45E7-994D-A75326E6E610}"/>
              </a:ext>
            </a:extLst>
          </p:cNvPr>
          <p:cNvPicPr>
            <a:picLocks noChangeAspect="1"/>
          </p:cNvPicPr>
          <p:nvPr/>
        </p:nvPicPr>
        <p:blipFill>
          <a:blip r:embed="rId3"/>
          <a:stretch>
            <a:fillRect/>
          </a:stretch>
        </p:blipFill>
        <p:spPr>
          <a:xfrm>
            <a:off x="5344319" y="1993933"/>
            <a:ext cx="3314795" cy="4127956"/>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633F3E8D-A629-4D72-927E-1031B9A9C21C}"/>
              </a:ext>
            </a:extLst>
          </p:cNvPr>
          <p:cNvSpPr txBox="1"/>
          <p:nvPr/>
        </p:nvSpPr>
        <p:spPr>
          <a:xfrm>
            <a:off x="4201156" y="1484615"/>
            <a:ext cx="2286326" cy="369332"/>
          </a:xfrm>
          <a:prstGeom prst="rect">
            <a:avLst/>
          </a:prstGeom>
          <a:noFill/>
        </p:spPr>
        <p:txBody>
          <a:bodyPr wrap="square" rtlCol="0">
            <a:spAutoFit/>
          </a:bodyPr>
          <a:lstStyle/>
          <a:p>
            <a:pPr marL="342900" indent="-342900">
              <a:buFont typeface="Wingdings" panose="05000000000000000000" pitchFamily="2" charset="2"/>
              <a:buChar char="ü"/>
            </a:pPr>
            <a:r>
              <a:rPr lang="en-GB" sz="1800" dirty="0" err="1"/>
              <a:t>SähköLiune</a:t>
            </a:r>
            <a:endParaRPr lang="en-GB" sz="1800" dirty="0"/>
          </a:p>
        </p:txBody>
      </p:sp>
      <p:sp>
        <p:nvSpPr>
          <p:cNvPr id="5" name="Arrow: Left 4">
            <a:extLst>
              <a:ext uri="{FF2B5EF4-FFF2-40B4-BE49-F238E27FC236}">
                <a16:creationId xmlns:a16="http://schemas.microsoft.com/office/drawing/2014/main" id="{794AD96A-1C39-41AF-84AE-DA8A518EE62B}"/>
              </a:ext>
            </a:extLst>
          </p:cNvPr>
          <p:cNvSpPr/>
          <p:nvPr/>
        </p:nvSpPr>
        <p:spPr>
          <a:xfrm rot="10800000">
            <a:off x="5688205" y="2180878"/>
            <a:ext cx="966101" cy="194112"/>
          </a:xfrm>
          <a:prstGeom prst="leftArrow">
            <a:avLst/>
          </a:prstGeom>
          <a:ln>
            <a:solidFill>
              <a:srgbClr val="5CAC3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FI"/>
          </a:p>
        </p:txBody>
      </p:sp>
      <p:sp>
        <p:nvSpPr>
          <p:cNvPr id="6" name="Arrow: Left 5">
            <a:extLst>
              <a:ext uri="{FF2B5EF4-FFF2-40B4-BE49-F238E27FC236}">
                <a16:creationId xmlns:a16="http://schemas.microsoft.com/office/drawing/2014/main" id="{247B063D-A481-4121-8F7F-BB180C82F68C}"/>
              </a:ext>
            </a:extLst>
          </p:cNvPr>
          <p:cNvSpPr/>
          <p:nvPr/>
        </p:nvSpPr>
        <p:spPr>
          <a:xfrm rot="10800000">
            <a:off x="4768172" y="4057911"/>
            <a:ext cx="966101" cy="194112"/>
          </a:xfrm>
          <a:prstGeom prst="leftArrow">
            <a:avLst/>
          </a:prstGeom>
          <a:ln>
            <a:solidFill>
              <a:srgbClr val="5CAC3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FI"/>
          </a:p>
        </p:txBody>
      </p:sp>
      <p:sp>
        <p:nvSpPr>
          <p:cNvPr id="7" name="TextBox 6">
            <a:extLst>
              <a:ext uri="{FF2B5EF4-FFF2-40B4-BE49-F238E27FC236}">
                <a16:creationId xmlns:a16="http://schemas.microsoft.com/office/drawing/2014/main" id="{20A51EBA-51BB-4361-AFB4-0A5F32B54C53}"/>
              </a:ext>
            </a:extLst>
          </p:cNvPr>
          <p:cNvSpPr txBox="1"/>
          <p:nvPr/>
        </p:nvSpPr>
        <p:spPr>
          <a:xfrm>
            <a:off x="5516264" y="1916370"/>
            <a:ext cx="1687419" cy="338554"/>
          </a:xfrm>
          <a:prstGeom prst="rect">
            <a:avLst/>
          </a:prstGeom>
          <a:noFill/>
        </p:spPr>
        <p:txBody>
          <a:bodyPr wrap="square" rtlCol="0">
            <a:spAutoFit/>
          </a:bodyPr>
          <a:lstStyle/>
          <a:p>
            <a:r>
              <a:rPr lang="en-GB" sz="1600" dirty="0" err="1"/>
              <a:t>Liiketunnistin</a:t>
            </a:r>
            <a:endParaRPr lang="en-FI" sz="1600" dirty="0"/>
          </a:p>
        </p:txBody>
      </p:sp>
      <p:sp>
        <p:nvSpPr>
          <p:cNvPr id="8" name="TextBox 7">
            <a:extLst>
              <a:ext uri="{FF2B5EF4-FFF2-40B4-BE49-F238E27FC236}">
                <a16:creationId xmlns:a16="http://schemas.microsoft.com/office/drawing/2014/main" id="{E028CDED-C969-4279-B3D2-8A7316345479}"/>
              </a:ext>
            </a:extLst>
          </p:cNvPr>
          <p:cNvSpPr txBox="1"/>
          <p:nvPr/>
        </p:nvSpPr>
        <p:spPr>
          <a:xfrm>
            <a:off x="4570061" y="3787752"/>
            <a:ext cx="1687419" cy="338554"/>
          </a:xfrm>
          <a:prstGeom prst="rect">
            <a:avLst/>
          </a:prstGeom>
          <a:noFill/>
        </p:spPr>
        <p:txBody>
          <a:bodyPr wrap="square" rtlCol="0">
            <a:spAutoFit/>
          </a:bodyPr>
          <a:lstStyle/>
          <a:p>
            <a:r>
              <a:rPr lang="en-GB" sz="1600" dirty="0" err="1"/>
              <a:t>Painokytkimet</a:t>
            </a:r>
            <a:endParaRPr lang="en-FI" sz="1600" dirty="0"/>
          </a:p>
        </p:txBody>
      </p:sp>
    </p:spTree>
    <p:extLst>
      <p:ext uri="{BB962C8B-B14F-4D97-AF65-F5344CB8AC3E}">
        <p14:creationId xmlns:p14="http://schemas.microsoft.com/office/powerpoint/2010/main" val="27576050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13C471-BD4F-41AF-B0AE-C58FE1301BA0}"/>
              </a:ext>
            </a:extLst>
          </p:cNvPr>
          <p:cNvSpPr txBox="1"/>
          <p:nvPr/>
        </p:nvSpPr>
        <p:spPr>
          <a:xfrm>
            <a:off x="4201156" y="1484615"/>
            <a:ext cx="2286326" cy="369332"/>
          </a:xfrm>
          <a:prstGeom prst="rect">
            <a:avLst/>
          </a:prstGeom>
          <a:noFill/>
        </p:spPr>
        <p:txBody>
          <a:bodyPr wrap="square" rtlCol="0">
            <a:spAutoFit/>
          </a:bodyPr>
          <a:lstStyle/>
          <a:p>
            <a:pPr marL="342900" indent="-342900">
              <a:buFont typeface="Wingdings" panose="05000000000000000000" pitchFamily="2" charset="2"/>
              <a:buChar char="ü"/>
            </a:pPr>
            <a:r>
              <a:rPr lang="en-GB" sz="1800" dirty="0" err="1"/>
              <a:t>PintaLiune</a:t>
            </a:r>
            <a:endParaRPr lang="en-GB" sz="1800" dirty="0"/>
          </a:p>
        </p:txBody>
      </p:sp>
      <p:pic>
        <p:nvPicPr>
          <p:cNvPr id="7" name="Picture 6">
            <a:extLst>
              <a:ext uri="{FF2B5EF4-FFF2-40B4-BE49-F238E27FC236}">
                <a16:creationId xmlns:a16="http://schemas.microsoft.com/office/drawing/2014/main" id="{2FACD92A-6BAA-4210-9169-D3C2669CCF75}"/>
              </a:ext>
            </a:extLst>
          </p:cNvPr>
          <p:cNvPicPr>
            <a:picLocks noChangeAspect="1"/>
          </p:cNvPicPr>
          <p:nvPr/>
        </p:nvPicPr>
        <p:blipFill>
          <a:blip r:embed="rId2"/>
          <a:stretch>
            <a:fillRect/>
          </a:stretch>
        </p:blipFill>
        <p:spPr>
          <a:xfrm>
            <a:off x="5511657" y="1995074"/>
            <a:ext cx="4931535" cy="4687929"/>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74F87202-857B-44F5-996C-6F36C9B56D8B}"/>
              </a:ext>
            </a:extLst>
          </p:cNvPr>
          <p:cNvPicPr>
            <a:picLocks noChangeAspect="1"/>
          </p:cNvPicPr>
          <p:nvPr/>
        </p:nvPicPr>
        <p:blipFill>
          <a:blip r:embed="rId3"/>
          <a:stretch>
            <a:fillRect/>
          </a:stretch>
        </p:blipFill>
        <p:spPr>
          <a:xfrm>
            <a:off x="303506" y="1995074"/>
            <a:ext cx="5040813" cy="2969368"/>
          </a:xfrm>
          <a:prstGeom prst="rect">
            <a:avLst/>
          </a:prstGeom>
        </p:spPr>
      </p:pic>
      <p:sp>
        <p:nvSpPr>
          <p:cNvPr id="10" name="Arrow: Left 9">
            <a:extLst>
              <a:ext uri="{FF2B5EF4-FFF2-40B4-BE49-F238E27FC236}">
                <a16:creationId xmlns:a16="http://schemas.microsoft.com/office/drawing/2014/main" id="{85E75909-9153-446A-9ABD-BB05B7E4F4FA}"/>
              </a:ext>
            </a:extLst>
          </p:cNvPr>
          <p:cNvSpPr/>
          <p:nvPr/>
        </p:nvSpPr>
        <p:spPr>
          <a:xfrm rot="10800000">
            <a:off x="2333600" y="3726290"/>
            <a:ext cx="687919" cy="263115"/>
          </a:xfrm>
          <a:prstGeom prst="leftArrow">
            <a:avLst/>
          </a:prstGeom>
          <a:ln>
            <a:solidFill>
              <a:srgbClr val="5CAC3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FI" dirty="0"/>
          </a:p>
        </p:txBody>
      </p:sp>
      <p:pic>
        <p:nvPicPr>
          <p:cNvPr id="12" name="Picture 11">
            <a:extLst>
              <a:ext uri="{FF2B5EF4-FFF2-40B4-BE49-F238E27FC236}">
                <a16:creationId xmlns:a16="http://schemas.microsoft.com/office/drawing/2014/main" id="{914F36D3-76A1-4C54-A669-AAB9B42B829B}"/>
              </a:ext>
            </a:extLst>
          </p:cNvPr>
          <p:cNvPicPr>
            <a:picLocks noChangeAspect="1"/>
          </p:cNvPicPr>
          <p:nvPr/>
        </p:nvPicPr>
        <p:blipFill rotWithShape="1">
          <a:blip r:embed="rId4"/>
          <a:srcRect l="61727" t="57495" r="15124" b="8806"/>
          <a:stretch/>
        </p:blipFill>
        <p:spPr>
          <a:xfrm>
            <a:off x="3021519" y="3726290"/>
            <a:ext cx="1624519" cy="2548647"/>
          </a:xfrm>
          <a:prstGeom prst="rect">
            <a:avLst/>
          </a:prstGeom>
        </p:spPr>
      </p:pic>
    </p:spTree>
    <p:extLst>
      <p:ext uri="{BB962C8B-B14F-4D97-AF65-F5344CB8AC3E}">
        <p14:creationId xmlns:p14="http://schemas.microsoft.com/office/powerpoint/2010/main" val="15364317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9D4A7C-7D2B-47CE-9295-017F15560A6A}"/>
              </a:ext>
            </a:extLst>
          </p:cNvPr>
          <p:cNvPicPr>
            <a:picLocks noChangeAspect="1"/>
          </p:cNvPicPr>
          <p:nvPr/>
        </p:nvPicPr>
        <p:blipFill>
          <a:blip r:embed="rId2"/>
          <a:stretch>
            <a:fillRect/>
          </a:stretch>
        </p:blipFill>
        <p:spPr>
          <a:xfrm>
            <a:off x="492227" y="2145587"/>
            <a:ext cx="2871051" cy="3903397"/>
          </a:xfrm>
          <a:prstGeom prst="rect">
            <a:avLst/>
          </a:prstGeom>
        </p:spPr>
      </p:pic>
      <p:sp>
        <p:nvSpPr>
          <p:cNvPr id="2" name="TextBox 1">
            <a:extLst>
              <a:ext uri="{FF2B5EF4-FFF2-40B4-BE49-F238E27FC236}">
                <a16:creationId xmlns:a16="http://schemas.microsoft.com/office/drawing/2014/main" id="{20EDA5D2-C290-461C-B9BA-14F1A1122480}"/>
              </a:ext>
            </a:extLst>
          </p:cNvPr>
          <p:cNvSpPr txBox="1"/>
          <p:nvPr/>
        </p:nvSpPr>
        <p:spPr>
          <a:xfrm>
            <a:off x="4207848" y="1484615"/>
            <a:ext cx="4154905" cy="369332"/>
          </a:xfrm>
          <a:prstGeom prst="rect">
            <a:avLst/>
          </a:prstGeom>
          <a:noFill/>
        </p:spPr>
        <p:txBody>
          <a:bodyPr wrap="square" rtlCol="0">
            <a:spAutoFit/>
          </a:bodyPr>
          <a:lstStyle/>
          <a:p>
            <a:pPr marL="342900" indent="-342900">
              <a:buFont typeface="Wingdings" panose="05000000000000000000" pitchFamily="2" charset="2"/>
              <a:buChar char="ü"/>
            </a:pPr>
            <a:r>
              <a:rPr lang="en-GB" sz="1800" dirty="0" err="1"/>
              <a:t>KorkeaLiune</a:t>
            </a:r>
            <a:endParaRPr lang="en-GB" sz="1800" dirty="0"/>
          </a:p>
        </p:txBody>
      </p:sp>
      <p:pic>
        <p:nvPicPr>
          <p:cNvPr id="5" name="Picture 4">
            <a:extLst>
              <a:ext uri="{FF2B5EF4-FFF2-40B4-BE49-F238E27FC236}">
                <a16:creationId xmlns:a16="http://schemas.microsoft.com/office/drawing/2014/main" id="{2DF36583-39B9-4183-A2D2-2EE210B5DFF0}"/>
              </a:ext>
            </a:extLst>
          </p:cNvPr>
          <p:cNvPicPr>
            <a:picLocks noChangeAspect="1"/>
          </p:cNvPicPr>
          <p:nvPr/>
        </p:nvPicPr>
        <p:blipFill>
          <a:blip r:embed="rId3"/>
          <a:stretch>
            <a:fillRect/>
          </a:stretch>
        </p:blipFill>
        <p:spPr>
          <a:xfrm>
            <a:off x="1945339" y="2658448"/>
            <a:ext cx="805534" cy="1053391"/>
          </a:xfrm>
          <a:prstGeom prst="rect">
            <a:avLst/>
          </a:prstGeom>
          <a:ln>
            <a:noFill/>
          </a:ln>
          <a:effectLst>
            <a:outerShdw blurRad="292100" dist="139700" dir="2700000" algn="tl" rotWithShape="0">
              <a:srgbClr val="333333">
                <a:alpha val="65000"/>
              </a:srgbClr>
            </a:outerShdw>
          </a:effectLst>
        </p:spPr>
      </p:pic>
      <p:sp>
        <p:nvSpPr>
          <p:cNvPr id="6" name="Arrow: Left 5">
            <a:extLst>
              <a:ext uri="{FF2B5EF4-FFF2-40B4-BE49-F238E27FC236}">
                <a16:creationId xmlns:a16="http://schemas.microsoft.com/office/drawing/2014/main" id="{9586E52E-F5DC-45A5-BDF1-780BA3A2C51F}"/>
              </a:ext>
            </a:extLst>
          </p:cNvPr>
          <p:cNvSpPr/>
          <p:nvPr/>
        </p:nvSpPr>
        <p:spPr>
          <a:xfrm rot="10800000">
            <a:off x="1471648" y="2662614"/>
            <a:ext cx="490390" cy="194113"/>
          </a:xfrm>
          <a:prstGeom prst="leftArrow">
            <a:avLst/>
          </a:prstGeom>
          <a:ln>
            <a:solidFill>
              <a:srgbClr val="5CAC3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FI"/>
          </a:p>
        </p:txBody>
      </p:sp>
      <p:pic>
        <p:nvPicPr>
          <p:cNvPr id="8" name="Picture 7">
            <a:extLst>
              <a:ext uri="{FF2B5EF4-FFF2-40B4-BE49-F238E27FC236}">
                <a16:creationId xmlns:a16="http://schemas.microsoft.com/office/drawing/2014/main" id="{BAAE7685-387A-443D-B8DF-3E2D004C151D}"/>
              </a:ext>
            </a:extLst>
          </p:cNvPr>
          <p:cNvPicPr>
            <a:picLocks noChangeAspect="1"/>
          </p:cNvPicPr>
          <p:nvPr/>
        </p:nvPicPr>
        <p:blipFill>
          <a:blip r:embed="rId4"/>
          <a:stretch>
            <a:fillRect/>
          </a:stretch>
        </p:blipFill>
        <p:spPr>
          <a:xfrm>
            <a:off x="3603238" y="2289002"/>
            <a:ext cx="6832481" cy="2790732"/>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1F2E4D29-7BA1-4FA2-A83C-8DCB7AE1E59B}"/>
              </a:ext>
            </a:extLst>
          </p:cNvPr>
          <p:cNvSpPr txBox="1"/>
          <p:nvPr/>
        </p:nvSpPr>
        <p:spPr>
          <a:xfrm>
            <a:off x="4201156" y="2477949"/>
            <a:ext cx="487576" cy="369332"/>
          </a:xfrm>
          <a:prstGeom prst="rect">
            <a:avLst/>
          </a:prstGeom>
          <a:noFill/>
        </p:spPr>
        <p:txBody>
          <a:bodyPr wrap="square" rtlCol="0">
            <a:spAutoFit/>
          </a:bodyPr>
          <a:lstStyle/>
          <a:p>
            <a:r>
              <a:rPr lang="en-GB" sz="1800" dirty="0"/>
              <a:t>2.3</a:t>
            </a:r>
            <a:endParaRPr lang="en-FI" sz="1800" dirty="0"/>
          </a:p>
        </p:txBody>
      </p:sp>
      <p:sp>
        <p:nvSpPr>
          <p:cNvPr id="10" name="TextBox 9">
            <a:extLst>
              <a:ext uri="{FF2B5EF4-FFF2-40B4-BE49-F238E27FC236}">
                <a16:creationId xmlns:a16="http://schemas.microsoft.com/office/drawing/2014/main" id="{27FC80B2-2FF6-4235-80EF-BB829C798FEA}"/>
              </a:ext>
            </a:extLst>
          </p:cNvPr>
          <p:cNvSpPr txBox="1"/>
          <p:nvPr/>
        </p:nvSpPr>
        <p:spPr>
          <a:xfrm>
            <a:off x="5862744" y="2484115"/>
            <a:ext cx="487576" cy="369332"/>
          </a:xfrm>
          <a:prstGeom prst="rect">
            <a:avLst/>
          </a:prstGeom>
          <a:noFill/>
        </p:spPr>
        <p:txBody>
          <a:bodyPr wrap="square" rtlCol="0">
            <a:spAutoFit/>
          </a:bodyPr>
          <a:lstStyle/>
          <a:p>
            <a:r>
              <a:rPr lang="en-GB" sz="1800" dirty="0"/>
              <a:t>2.4</a:t>
            </a:r>
            <a:endParaRPr lang="en-FI" sz="1800" dirty="0"/>
          </a:p>
        </p:txBody>
      </p:sp>
      <p:sp>
        <p:nvSpPr>
          <p:cNvPr id="11" name="TextBox 10">
            <a:extLst>
              <a:ext uri="{FF2B5EF4-FFF2-40B4-BE49-F238E27FC236}">
                <a16:creationId xmlns:a16="http://schemas.microsoft.com/office/drawing/2014/main" id="{7E50E3EB-A82E-4A4E-B446-DC445769A4F5}"/>
              </a:ext>
            </a:extLst>
          </p:cNvPr>
          <p:cNvSpPr txBox="1"/>
          <p:nvPr/>
        </p:nvSpPr>
        <p:spPr>
          <a:xfrm>
            <a:off x="7524332" y="2484115"/>
            <a:ext cx="487576" cy="369332"/>
          </a:xfrm>
          <a:prstGeom prst="rect">
            <a:avLst/>
          </a:prstGeom>
          <a:noFill/>
        </p:spPr>
        <p:txBody>
          <a:bodyPr wrap="square" rtlCol="0">
            <a:spAutoFit/>
          </a:bodyPr>
          <a:lstStyle/>
          <a:p>
            <a:r>
              <a:rPr lang="en-GB" sz="1800" dirty="0"/>
              <a:t>2.5</a:t>
            </a:r>
            <a:endParaRPr lang="en-FI" sz="1800" dirty="0"/>
          </a:p>
        </p:txBody>
      </p:sp>
      <p:sp>
        <p:nvSpPr>
          <p:cNvPr id="12" name="TextBox 11">
            <a:extLst>
              <a:ext uri="{FF2B5EF4-FFF2-40B4-BE49-F238E27FC236}">
                <a16:creationId xmlns:a16="http://schemas.microsoft.com/office/drawing/2014/main" id="{0D4C89B8-B551-4F17-92B9-EE801B148FDE}"/>
              </a:ext>
            </a:extLst>
          </p:cNvPr>
          <p:cNvSpPr txBox="1"/>
          <p:nvPr/>
        </p:nvSpPr>
        <p:spPr>
          <a:xfrm>
            <a:off x="9250886" y="2477949"/>
            <a:ext cx="487576" cy="369332"/>
          </a:xfrm>
          <a:prstGeom prst="rect">
            <a:avLst/>
          </a:prstGeom>
          <a:noFill/>
        </p:spPr>
        <p:txBody>
          <a:bodyPr wrap="square" rtlCol="0">
            <a:spAutoFit/>
          </a:bodyPr>
          <a:lstStyle/>
          <a:p>
            <a:r>
              <a:rPr lang="en-GB" sz="1800" dirty="0"/>
              <a:t>2.6</a:t>
            </a:r>
            <a:endParaRPr lang="en-FI" sz="1800" dirty="0"/>
          </a:p>
        </p:txBody>
      </p:sp>
    </p:spTree>
    <p:extLst>
      <p:ext uri="{BB962C8B-B14F-4D97-AF65-F5344CB8AC3E}">
        <p14:creationId xmlns:p14="http://schemas.microsoft.com/office/powerpoint/2010/main" val="42457660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9C652F-3408-4E4B-9790-D5F9AD6E9CC7}"/>
              </a:ext>
            </a:extLst>
          </p:cNvPr>
          <p:cNvPicPr>
            <a:picLocks noChangeAspect="1"/>
          </p:cNvPicPr>
          <p:nvPr/>
        </p:nvPicPr>
        <p:blipFill>
          <a:blip r:embed="rId2"/>
          <a:stretch>
            <a:fillRect/>
          </a:stretch>
        </p:blipFill>
        <p:spPr>
          <a:xfrm>
            <a:off x="6547005" y="1546697"/>
            <a:ext cx="3409482" cy="5686465"/>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8399866E-D31C-4A00-91D1-B0F5D43BF009}"/>
              </a:ext>
            </a:extLst>
          </p:cNvPr>
          <p:cNvSpPr txBox="1"/>
          <p:nvPr/>
        </p:nvSpPr>
        <p:spPr>
          <a:xfrm>
            <a:off x="450344" y="1427891"/>
            <a:ext cx="5386252" cy="646331"/>
          </a:xfrm>
          <a:prstGeom prst="rect">
            <a:avLst/>
          </a:prstGeom>
          <a:noFill/>
        </p:spPr>
        <p:txBody>
          <a:bodyPr wrap="square" rtlCol="0">
            <a:spAutoFit/>
          </a:bodyPr>
          <a:lstStyle/>
          <a:p>
            <a:pPr marL="342900" indent="-342900">
              <a:buFont typeface="Wingdings" panose="05000000000000000000" pitchFamily="2" charset="2"/>
              <a:buChar char="ü"/>
            </a:pPr>
            <a:r>
              <a:rPr lang="fi-FI" sz="1800" dirty="0"/>
              <a:t>Voit tarkistaa kaikki tarkat mitat valitsemalla</a:t>
            </a:r>
            <a:r>
              <a:rPr lang="en-GB" sz="1800" dirty="0"/>
              <a:t>  </a:t>
            </a:r>
            <a:r>
              <a:rPr lang="en-GB" sz="1800" b="1" dirty="0"/>
              <a:t>Custom Settings </a:t>
            </a:r>
            <a:r>
              <a:rPr lang="en-GB" sz="1800" dirty="0"/>
              <a:t>=&gt;</a:t>
            </a:r>
            <a:r>
              <a:rPr lang="en-GB" sz="1800" b="1" dirty="0"/>
              <a:t>All Parameters</a:t>
            </a:r>
          </a:p>
        </p:txBody>
      </p:sp>
      <p:pic>
        <p:nvPicPr>
          <p:cNvPr id="4" name="Picture 3">
            <a:extLst>
              <a:ext uri="{FF2B5EF4-FFF2-40B4-BE49-F238E27FC236}">
                <a16:creationId xmlns:a16="http://schemas.microsoft.com/office/drawing/2014/main" id="{C61388C1-B56B-428C-8BC6-DC7FDB81EDA6}"/>
              </a:ext>
            </a:extLst>
          </p:cNvPr>
          <p:cNvPicPr>
            <a:picLocks noChangeAspect="1"/>
          </p:cNvPicPr>
          <p:nvPr/>
        </p:nvPicPr>
        <p:blipFill>
          <a:blip r:embed="rId3"/>
          <a:stretch>
            <a:fillRect/>
          </a:stretch>
        </p:blipFill>
        <p:spPr>
          <a:xfrm>
            <a:off x="4758530" y="2313100"/>
            <a:ext cx="1530974" cy="765487"/>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C8B6BEB4-E263-45B4-9FD1-28C3C8422BD9}"/>
              </a:ext>
            </a:extLst>
          </p:cNvPr>
          <p:cNvPicPr>
            <a:picLocks noChangeAspect="1"/>
          </p:cNvPicPr>
          <p:nvPr/>
        </p:nvPicPr>
        <p:blipFill>
          <a:blip r:embed="rId4"/>
          <a:stretch>
            <a:fillRect/>
          </a:stretch>
        </p:blipFill>
        <p:spPr>
          <a:xfrm>
            <a:off x="429495" y="2716010"/>
            <a:ext cx="3712140" cy="2209925"/>
          </a:xfrm>
          <a:prstGeom prst="rect">
            <a:avLst/>
          </a:prstGeom>
          <a:ln>
            <a:noFill/>
          </a:ln>
          <a:effectLst>
            <a:outerShdw blurRad="292100" dist="139700" dir="2700000" algn="tl" rotWithShape="0">
              <a:srgbClr val="333333">
                <a:alpha val="65000"/>
              </a:srgbClr>
            </a:outerShdw>
          </a:effectLst>
        </p:spPr>
      </p:pic>
      <p:sp>
        <p:nvSpPr>
          <p:cNvPr id="6" name="Arrow: Left 5">
            <a:extLst>
              <a:ext uri="{FF2B5EF4-FFF2-40B4-BE49-F238E27FC236}">
                <a16:creationId xmlns:a16="http://schemas.microsoft.com/office/drawing/2014/main" id="{5267E1BA-EFC0-48D5-990B-0FF4B5A520FB}"/>
              </a:ext>
            </a:extLst>
          </p:cNvPr>
          <p:cNvSpPr/>
          <p:nvPr/>
        </p:nvSpPr>
        <p:spPr>
          <a:xfrm rot="10800000">
            <a:off x="4180762" y="2752437"/>
            <a:ext cx="490390" cy="194113"/>
          </a:xfrm>
          <a:prstGeom prst="leftArrow">
            <a:avLst/>
          </a:prstGeom>
          <a:ln>
            <a:solidFill>
              <a:srgbClr val="5CAC3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FI" dirty="0"/>
          </a:p>
        </p:txBody>
      </p:sp>
      <p:pic>
        <p:nvPicPr>
          <p:cNvPr id="7" name="Picture 6">
            <a:extLst>
              <a:ext uri="{FF2B5EF4-FFF2-40B4-BE49-F238E27FC236}">
                <a16:creationId xmlns:a16="http://schemas.microsoft.com/office/drawing/2014/main" id="{45A94950-F40A-47AF-8B5B-47EFE7A34400}"/>
              </a:ext>
            </a:extLst>
          </p:cNvPr>
          <p:cNvPicPr>
            <a:picLocks noChangeAspect="1"/>
          </p:cNvPicPr>
          <p:nvPr/>
        </p:nvPicPr>
        <p:blipFill>
          <a:blip r:embed="rId5"/>
          <a:stretch>
            <a:fillRect/>
          </a:stretch>
        </p:blipFill>
        <p:spPr>
          <a:xfrm>
            <a:off x="7858973" y="2138988"/>
            <a:ext cx="541041" cy="707515"/>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B65FF246-EF38-44BE-B518-9F916AE7D047}"/>
              </a:ext>
            </a:extLst>
          </p:cNvPr>
          <p:cNvSpPr/>
          <p:nvPr/>
        </p:nvSpPr>
        <p:spPr>
          <a:xfrm>
            <a:off x="429495" y="2721685"/>
            <a:ext cx="3712140" cy="255618"/>
          </a:xfrm>
          <a:prstGeom prst="rect">
            <a:avLst/>
          </a:prstGeom>
          <a:noFill/>
          <a:ln w="5715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FI"/>
          </a:p>
        </p:txBody>
      </p:sp>
      <p:sp>
        <p:nvSpPr>
          <p:cNvPr id="9" name="Rectangle 8">
            <a:extLst>
              <a:ext uri="{FF2B5EF4-FFF2-40B4-BE49-F238E27FC236}">
                <a16:creationId xmlns:a16="http://schemas.microsoft.com/office/drawing/2014/main" id="{28125CC0-8E77-4349-9CE4-1736A84D85BE}"/>
              </a:ext>
            </a:extLst>
          </p:cNvPr>
          <p:cNvSpPr/>
          <p:nvPr/>
        </p:nvSpPr>
        <p:spPr>
          <a:xfrm>
            <a:off x="6547005" y="3961161"/>
            <a:ext cx="3410974" cy="169220"/>
          </a:xfrm>
          <a:prstGeom prst="rect">
            <a:avLst/>
          </a:prstGeom>
          <a:noFill/>
          <a:ln w="5715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FI"/>
          </a:p>
        </p:txBody>
      </p:sp>
      <p:sp>
        <p:nvSpPr>
          <p:cNvPr id="10" name="Rectangle 9">
            <a:extLst>
              <a:ext uri="{FF2B5EF4-FFF2-40B4-BE49-F238E27FC236}">
                <a16:creationId xmlns:a16="http://schemas.microsoft.com/office/drawing/2014/main" id="{AC197BE3-6B13-4751-A11F-DF9DCFB18EBB}"/>
              </a:ext>
            </a:extLst>
          </p:cNvPr>
          <p:cNvSpPr/>
          <p:nvPr/>
        </p:nvSpPr>
        <p:spPr>
          <a:xfrm>
            <a:off x="4811772" y="2749447"/>
            <a:ext cx="1478478" cy="194113"/>
          </a:xfrm>
          <a:prstGeom prst="rect">
            <a:avLst/>
          </a:prstGeom>
          <a:noFill/>
          <a:ln w="5715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FI"/>
          </a:p>
        </p:txBody>
      </p:sp>
    </p:spTree>
    <p:extLst>
      <p:ext uri="{BB962C8B-B14F-4D97-AF65-F5344CB8AC3E}">
        <p14:creationId xmlns:p14="http://schemas.microsoft.com/office/powerpoint/2010/main" val="18052675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6"/>
          <p:cNvSpPr txBox="1">
            <a:spLocks/>
          </p:cNvSpPr>
          <p:nvPr/>
        </p:nvSpPr>
        <p:spPr>
          <a:xfrm>
            <a:off x="1229200" y="1539343"/>
            <a:ext cx="4019873" cy="915990"/>
          </a:xfrm>
          <a:prstGeom prst="rect">
            <a:avLst/>
          </a:prstGeom>
        </p:spPr>
        <p:txBody>
          <a:bodyPr vert="horz"/>
          <a:lstStyle>
            <a:lvl1pPr algn="l" defTabSz="457200" rtl="0" eaLnBrk="1" latinLnBrk="0" hangingPunct="1">
              <a:spcBef>
                <a:spcPct val="0"/>
              </a:spcBef>
              <a:buNone/>
              <a:defRPr sz="4400" b="0" i="0" kern="1200">
                <a:solidFill>
                  <a:srgbClr val="5CAC34"/>
                </a:solidFill>
                <a:latin typeface="Century Gothic"/>
                <a:ea typeface="+mj-ea"/>
                <a:cs typeface="Century Gothic"/>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i-FI" sz="4000" b="0" i="0" u="none" strike="noStrike" kern="1200" cap="none" spc="0" normalizeH="0" baseline="0" noProof="0" dirty="0">
              <a:ln>
                <a:noFill/>
              </a:ln>
              <a:solidFill>
                <a:srgbClr val="5CAC34"/>
              </a:solidFill>
              <a:effectLst/>
              <a:uLnTx/>
              <a:uFillTx/>
              <a:latin typeface="Century Gothic"/>
              <a:ea typeface="+mj-ea"/>
            </a:endParaRPr>
          </a:p>
        </p:txBody>
      </p:sp>
      <p:sp>
        <p:nvSpPr>
          <p:cNvPr id="11" name="Title 6">
            <a:extLst>
              <a:ext uri="{FF2B5EF4-FFF2-40B4-BE49-F238E27FC236}">
                <a16:creationId xmlns:a16="http://schemas.microsoft.com/office/drawing/2014/main" id="{C848E1AD-449F-4822-9B1A-0EE7E14D453F}"/>
              </a:ext>
            </a:extLst>
          </p:cNvPr>
          <p:cNvSpPr txBox="1">
            <a:spLocks/>
          </p:cNvSpPr>
          <p:nvPr/>
        </p:nvSpPr>
        <p:spPr>
          <a:xfrm>
            <a:off x="-680936" y="686817"/>
            <a:ext cx="9395257" cy="915990"/>
          </a:xfrm>
          <a:prstGeom prst="rect">
            <a:avLst/>
          </a:prstGeom>
        </p:spPr>
        <p:txBody>
          <a:bodyPr vert="horz"/>
          <a:lstStyle>
            <a:lvl1pPr algn="l" defTabSz="457200" rtl="0" eaLnBrk="1" latinLnBrk="0" hangingPunct="1">
              <a:spcBef>
                <a:spcPct val="0"/>
              </a:spcBef>
              <a:buNone/>
              <a:defRPr sz="4400" b="0" i="0" kern="1200">
                <a:solidFill>
                  <a:srgbClr val="5CAC34"/>
                </a:solidFill>
                <a:latin typeface="Century Gothic"/>
                <a:ea typeface="+mj-ea"/>
                <a:cs typeface="Century Gothic"/>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fi-FI" sz="4000" b="0" i="0" u="none" strike="noStrike" kern="1200" cap="none" spc="0" normalizeH="0" baseline="0" noProof="0" dirty="0">
              <a:ln>
                <a:noFill/>
              </a:ln>
              <a:solidFill>
                <a:srgbClr val="5CAC34"/>
              </a:solidFill>
              <a:effectLst/>
              <a:uLnTx/>
              <a:uFillTx/>
              <a:latin typeface="Century Gothic"/>
              <a:ea typeface="+mj-ea"/>
            </a:endParaRPr>
          </a:p>
        </p:txBody>
      </p:sp>
      <p:sp>
        <p:nvSpPr>
          <p:cNvPr id="17" name="TextBox 16">
            <a:extLst>
              <a:ext uri="{FF2B5EF4-FFF2-40B4-BE49-F238E27FC236}">
                <a16:creationId xmlns:a16="http://schemas.microsoft.com/office/drawing/2014/main" id="{31E44C7E-465A-4A5E-A070-01713CFB9CDA}"/>
              </a:ext>
            </a:extLst>
          </p:cNvPr>
          <p:cNvSpPr txBox="1"/>
          <p:nvPr/>
        </p:nvSpPr>
        <p:spPr>
          <a:xfrm>
            <a:off x="3861049" y="1710888"/>
            <a:ext cx="4333760" cy="415498"/>
          </a:xfrm>
          <a:prstGeom prst="rect">
            <a:avLst/>
          </a:prstGeom>
          <a:noFill/>
        </p:spPr>
        <p:txBody>
          <a:bodyPr wrap="square" rtlCol="0">
            <a:spAutoFit/>
          </a:bodyPr>
          <a:lstStyle/>
          <a:p>
            <a:pPr marL="342900" indent="-342900">
              <a:buFont typeface="Wingdings" panose="05000000000000000000" pitchFamily="2" charset="2"/>
              <a:buChar char="ü"/>
            </a:pPr>
            <a:r>
              <a:rPr lang="en-GB" dirty="0" err="1"/>
              <a:t>Vetimet</a:t>
            </a:r>
            <a:r>
              <a:rPr lang="en-GB" dirty="0"/>
              <a:t> ja </a:t>
            </a:r>
            <a:r>
              <a:rPr lang="en-GB" dirty="0" err="1"/>
              <a:t>lukot</a:t>
            </a:r>
            <a:endParaRPr lang="en-FI" dirty="0"/>
          </a:p>
        </p:txBody>
      </p:sp>
      <p:pic>
        <p:nvPicPr>
          <p:cNvPr id="2" name="Picture 1">
            <a:extLst>
              <a:ext uri="{FF2B5EF4-FFF2-40B4-BE49-F238E27FC236}">
                <a16:creationId xmlns:a16="http://schemas.microsoft.com/office/drawing/2014/main" id="{CDFB95AA-ECF9-47B4-B970-BD9ECEA0B63C}"/>
              </a:ext>
            </a:extLst>
          </p:cNvPr>
          <p:cNvPicPr>
            <a:picLocks noChangeAspect="1"/>
          </p:cNvPicPr>
          <p:nvPr/>
        </p:nvPicPr>
        <p:blipFill>
          <a:blip r:embed="rId2"/>
          <a:stretch>
            <a:fillRect/>
          </a:stretch>
        </p:blipFill>
        <p:spPr>
          <a:xfrm>
            <a:off x="62200" y="2423464"/>
            <a:ext cx="10564238" cy="34219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626640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une_neliopohja_kaant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183"/>
            <a:ext cx="6874933" cy="6874933"/>
          </a:xfrm>
          <a:prstGeom prst="rect">
            <a:avLst/>
          </a:prstGeom>
        </p:spPr>
      </p:pic>
      <p:sp>
        <p:nvSpPr>
          <p:cNvPr id="3" name="Title 6"/>
          <p:cNvSpPr txBox="1">
            <a:spLocks/>
          </p:cNvSpPr>
          <p:nvPr/>
        </p:nvSpPr>
        <p:spPr>
          <a:xfrm>
            <a:off x="835192" y="6302850"/>
            <a:ext cx="9612157" cy="1260000"/>
          </a:xfrm>
          <a:prstGeom prst="rect">
            <a:avLst/>
          </a:prstGeom>
        </p:spPr>
        <p:txBody>
          <a:bodyPr vert="horz"/>
          <a:lstStyle>
            <a:lvl1pPr algn="l" defTabSz="457200" rtl="0" eaLnBrk="1" latinLnBrk="0" hangingPunct="1">
              <a:spcBef>
                <a:spcPct val="0"/>
              </a:spcBef>
              <a:buNone/>
              <a:defRPr sz="4400" b="0" i="0" kern="1200">
                <a:solidFill>
                  <a:srgbClr val="5CAC34"/>
                </a:solidFill>
                <a:latin typeface="Century Gothic"/>
                <a:ea typeface="+mj-ea"/>
                <a:cs typeface="Century Gothic"/>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i-FI" sz="2600" b="0" i="0" u="none" strike="noStrike" kern="1200" cap="none" spc="0" normalizeH="0" baseline="0" noProof="0" dirty="0">
              <a:ln>
                <a:noFill/>
              </a:ln>
              <a:solidFill>
                <a:srgbClr val="5CAC34"/>
              </a:solidFill>
              <a:effectLst/>
              <a:uLnTx/>
              <a:uFillTx/>
              <a:latin typeface="Century Gothic"/>
              <a:ea typeface="+mj-ea"/>
            </a:endParaRPr>
          </a:p>
        </p:txBody>
      </p:sp>
      <p:sp>
        <p:nvSpPr>
          <p:cNvPr id="5" name="Title 6"/>
          <p:cNvSpPr txBox="1">
            <a:spLocks/>
          </p:cNvSpPr>
          <p:nvPr/>
        </p:nvSpPr>
        <p:spPr>
          <a:xfrm>
            <a:off x="5851116" y="1962860"/>
            <a:ext cx="7361521" cy="1259999"/>
          </a:xfrm>
          <a:prstGeom prst="rect">
            <a:avLst/>
          </a:prstGeom>
        </p:spPr>
        <p:txBody>
          <a:bodyPr vert="horz"/>
          <a:lstStyle>
            <a:lvl1pPr algn="l" defTabSz="457200" rtl="0" eaLnBrk="1" latinLnBrk="0" hangingPunct="1">
              <a:spcBef>
                <a:spcPct val="0"/>
              </a:spcBef>
              <a:buNone/>
              <a:defRPr sz="4400" b="0" i="0" kern="1200">
                <a:solidFill>
                  <a:srgbClr val="5CAC34"/>
                </a:solidFill>
                <a:latin typeface="Century Gothic"/>
                <a:ea typeface="+mj-ea"/>
                <a:cs typeface="Century Gothic"/>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i-FI" sz="2400" b="0" i="0" u="none" strike="noStrike" kern="1200" cap="none" spc="0" normalizeH="0" baseline="0" noProof="0" dirty="0">
                <a:ln>
                  <a:noFill/>
                </a:ln>
                <a:solidFill>
                  <a:schemeClr val="tx1"/>
                </a:solidFill>
                <a:effectLst/>
                <a:uLnTx/>
                <a:uFillTx/>
                <a:latin typeface="+mn-lt"/>
                <a:cs typeface="Calibri" panose="020F0502020204030204" pitchFamily="34" charset="0"/>
              </a:rPr>
              <a:t>Lataa  </a:t>
            </a:r>
            <a:r>
              <a:rPr kumimoji="0" lang="fi-FI" sz="3200" b="0"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 </a:t>
            </a:r>
          </a:p>
        </p:txBody>
      </p:sp>
      <p:pic>
        <p:nvPicPr>
          <p:cNvPr id="8" name="Picture 7">
            <a:extLst>
              <a:ext uri="{FF2B5EF4-FFF2-40B4-BE49-F238E27FC236}">
                <a16:creationId xmlns:a16="http://schemas.microsoft.com/office/drawing/2014/main" id="{C2D87A68-78ED-494F-B36E-69F052981D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84" y="6107549"/>
            <a:ext cx="1301923" cy="1347605"/>
          </a:xfrm>
          <a:prstGeom prst="rect">
            <a:avLst/>
          </a:prstGeom>
        </p:spPr>
      </p:pic>
      <p:pic>
        <p:nvPicPr>
          <p:cNvPr id="9" name="Picture 8" descr="Liune_ikoni_helppo_asentaa.png">
            <a:extLst>
              <a:ext uri="{FF2B5EF4-FFF2-40B4-BE49-F238E27FC236}">
                <a16:creationId xmlns:a16="http://schemas.microsoft.com/office/drawing/2014/main" id="{0B3C5D5E-7872-4992-8D7B-1F2240C27D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6117" y="6107549"/>
            <a:ext cx="1301923" cy="1347605"/>
          </a:xfrm>
          <a:prstGeom prst="rect">
            <a:avLst/>
          </a:prstGeom>
        </p:spPr>
      </p:pic>
      <p:pic>
        <p:nvPicPr>
          <p:cNvPr id="10" name="Picture 9">
            <a:extLst>
              <a:ext uri="{FF2B5EF4-FFF2-40B4-BE49-F238E27FC236}">
                <a16:creationId xmlns:a16="http://schemas.microsoft.com/office/drawing/2014/main" id="{A82E00F8-3398-42DE-8833-E5B9FE8ECF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8219" y="6107549"/>
            <a:ext cx="1297514" cy="1343041"/>
          </a:xfrm>
          <a:prstGeom prst="rect">
            <a:avLst/>
          </a:prstGeom>
        </p:spPr>
      </p:pic>
      <p:pic>
        <p:nvPicPr>
          <p:cNvPr id="11" name="Picture 10">
            <a:extLst>
              <a:ext uri="{FF2B5EF4-FFF2-40B4-BE49-F238E27FC236}">
                <a16:creationId xmlns:a16="http://schemas.microsoft.com/office/drawing/2014/main" id="{76E43EC3-32C3-48BE-89B7-1762AC85BF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51116" y="6107549"/>
            <a:ext cx="1301923" cy="1347604"/>
          </a:xfrm>
          <a:prstGeom prst="rect">
            <a:avLst/>
          </a:prstGeom>
        </p:spPr>
      </p:pic>
      <p:pic>
        <p:nvPicPr>
          <p:cNvPr id="12" name="Picture 11" descr="Liune_suomimerkki_black_eivarjoa.pdf">
            <a:extLst>
              <a:ext uri="{FF2B5EF4-FFF2-40B4-BE49-F238E27FC236}">
                <a16:creationId xmlns:a16="http://schemas.microsoft.com/office/drawing/2014/main" id="{3557BCC8-EE59-43A3-91DA-546F78AAA4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82114" y="5327583"/>
            <a:ext cx="2235267" cy="2235267"/>
          </a:xfrm>
          <a:prstGeom prst="rect">
            <a:avLst/>
          </a:prstGeom>
        </p:spPr>
      </p:pic>
      <p:sp>
        <p:nvSpPr>
          <p:cNvPr id="4" name="Rectangle 3">
            <a:extLst>
              <a:ext uri="{FF2B5EF4-FFF2-40B4-BE49-F238E27FC236}">
                <a16:creationId xmlns:a16="http://schemas.microsoft.com/office/drawing/2014/main" id="{07A34098-B251-47FF-8C96-E9795386E8FE}"/>
              </a:ext>
            </a:extLst>
          </p:cNvPr>
          <p:cNvSpPr/>
          <p:nvPr/>
        </p:nvSpPr>
        <p:spPr>
          <a:xfrm>
            <a:off x="5283758" y="3186034"/>
            <a:ext cx="5343525" cy="830997"/>
          </a:xfrm>
          <a:prstGeom prst="rect">
            <a:avLst/>
          </a:prstGeom>
        </p:spPr>
        <p:txBody>
          <a:bodyPr>
            <a:spAutoFit/>
          </a:bodyPr>
          <a:lstStyle/>
          <a:p>
            <a:pPr algn="ctr"/>
            <a:r>
              <a:rPr lang="fi-FI" sz="2400" dirty="0">
                <a:solidFill>
                  <a:srgbClr val="5CAC34"/>
                </a:solidFill>
              </a:rPr>
              <a:t>Toivotamme hyviä kokemuksia Liune objektien kanssa!</a:t>
            </a:r>
            <a:endParaRPr lang="en-FI" sz="2400" dirty="0">
              <a:solidFill>
                <a:srgbClr val="5CAC34"/>
              </a:solidFill>
            </a:endParaRPr>
          </a:p>
        </p:txBody>
      </p:sp>
      <p:sp>
        <p:nvSpPr>
          <p:cNvPr id="7" name="Rectangle 6">
            <a:extLst>
              <a:ext uri="{FF2B5EF4-FFF2-40B4-BE49-F238E27FC236}">
                <a16:creationId xmlns:a16="http://schemas.microsoft.com/office/drawing/2014/main" id="{ED0514CC-E818-43E7-96BC-C3943E4E94EF}"/>
              </a:ext>
            </a:extLst>
          </p:cNvPr>
          <p:cNvSpPr/>
          <p:nvPr/>
        </p:nvSpPr>
        <p:spPr>
          <a:xfrm>
            <a:off x="8536008" y="4401079"/>
            <a:ext cx="1774909" cy="830997"/>
          </a:xfrm>
          <a:prstGeom prst="rect">
            <a:avLst/>
          </a:prstGeom>
        </p:spPr>
        <p:txBody>
          <a:bodyPr wrap="none">
            <a:spAutoFit/>
          </a:bodyPr>
          <a:lstStyle/>
          <a:p>
            <a:r>
              <a:rPr lang="fi-FI" sz="2400" dirty="0">
                <a:solidFill>
                  <a:srgbClr val="5CAC34"/>
                </a:solidFill>
              </a:rPr>
              <a:t>Tilaterveisin,</a:t>
            </a:r>
          </a:p>
          <a:p>
            <a:r>
              <a:rPr lang="fi-FI" sz="2400" dirty="0" err="1">
                <a:solidFill>
                  <a:srgbClr val="5CAC34"/>
                </a:solidFill>
              </a:rPr>
              <a:t>Liune</a:t>
            </a:r>
            <a:r>
              <a:rPr lang="fi-FI" sz="2400" dirty="0">
                <a:solidFill>
                  <a:srgbClr val="5CAC34"/>
                </a:solidFill>
              </a:rPr>
              <a:t> tiimi</a:t>
            </a:r>
            <a:endParaRPr lang="en-FI" sz="2400" dirty="0">
              <a:solidFill>
                <a:srgbClr val="5CAC34"/>
              </a:solidFill>
            </a:endParaRPr>
          </a:p>
        </p:txBody>
      </p:sp>
      <p:sp>
        <p:nvSpPr>
          <p:cNvPr id="13" name="Rectangle 12">
            <a:extLst>
              <a:ext uri="{FF2B5EF4-FFF2-40B4-BE49-F238E27FC236}">
                <a16:creationId xmlns:a16="http://schemas.microsoft.com/office/drawing/2014/main" id="{E61FF26E-30AF-4EC2-AC5F-D22497374123}"/>
              </a:ext>
            </a:extLst>
          </p:cNvPr>
          <p:cNvSpPr/>
          <p:nvPr/>
        </p:nvSpPr>
        <p:spPr>
          <a:xfrm>
            <a:off x="6998174" y="2033839"/>
            <a:ext cx="2084610" cy="415498"/>
          </a:xfrm>
          <a:prstGeom prst="rect">
            <a:avLst/>
          </a:prstGeom>
        </p:spPr>
        <p:txBody>
          <a:bodyPr wrap="none">
            <a:spAutoFit/>
          </a:bodyPr>
          <a:lstStyle/>
          <a:p>
            <a:r>
              <a:rPr lang="en-GB" u="sng" dirty="0">
                <a:hlinkClick r:id="rId8"/>
              </a:rPr>
              <a:t>www.liune.fi/bim</a:t>
            </a:r>
            <a:endParaRPr lang="en-FI" sz="2400" dirty="0"/>
          </a:p>
        </p:txBody>
      </p:sp>
    </p:spTree>
    <p:extLst>
      <p:ext uri="{BB962C8B-B14F-4D97-AF65-F5344CB8AC3E}">
        <p14:creationId xmlns:p14="http://schemas.microsoft.com/office/powerpoint/2010/main" val="25915410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C407E2-69C2-40D5-BE71-CB3C43E02A62}"/>
              </a:ext>
            </a:extLst>
          </p:cNvPr>
          <p:cNvPicPr>
            <a:picLocks noChangeAspect="1"/>
          </p:cNvPicPr>
          <p:nvPr/>
        </p:nvPicPr>
        <p:blipFill rotWithShape="1">
          <a:blip r:embed="rId2"/>
          <a:srcRect l="61273" t="48620" r="13743"/>
          <a:stretch/>
        </p:blipFill>
        <p:spPr>
          <a:xfrm>
            <a:off x="7106623" y="5057570"/>
            <a:ext cx="1035183" cy="2285195"/>
          </a:xfrm>
          <a:prstGeom prst="rect">
            <a:avLst/>
          </a:prstGeom>
        </p:spPr>
      </p:pic>
      <p:pic>
        <p:nvPicPr>
          <p:cNvPr id="10" name="Picture 9">
            <a:extLst>
              <a:ext uri="{FF2B5EF4-FFF2-40B4-BE49-F238E27FC236}">
                <a16:creationId xmlns:a16="http://schemas.microsoft.com/office/drawing/2014/main" id="{C45D87D4-8AF0-4B33-8E5A-2610ACC54668}"/>
              </a:ext>
            </a:extLst>
          </p:cNvPr>
          <p:cNvPicPr>
            <a:picLocks noChangeAspect="1"/>
          </p:cNvPicPr>
          <p:nvPr/>
        </p:nvPicPr>
        <p:blipFill rotWithShape="1">
          <a:blip r:embed="rId3"/>
          <a:srcRect l="61273" r="13605"/>
          <a:stretch/>
        </p:blipFill>
        <p:spPr>
          <a:xfrm>
            <a:off x="7106623" y="706087"/>
            <a:ext cx="1025521" cy="4381905"/>
          </a:xfrm>
          <a:prstGeom prst="rect">
            <a:avLst/>
          </a:prstGeom>
        </p:spPr>
      </p:pic>
      <p:pic>
        <p:nvPicPr>
          <p:cNvPr id="2" name="Picture 1">
            <a:extLst>
              <a:ext uri="{FF2B5EF4-FFF2-40B4-BE49-F238E27FC236}">
                <a16:creationId xmlns:a16="http://schemas.microsoft.com/office/drawing/2014/main" id="{3E049BC4-DBEC-45F0-B881-BC4FF0C3E45C}"/>
              </a:ext>
            </a:extLst>
          </p:cNvPr>
          <p:cNvPicPr>
            <a:picLocks noChangeAspect="1"/>
          </p:cNvPicPr>
          <p:nvPr/>
        </p:nvPicPr>
        <p:blipFill rotWithShape="1">
          <a:blip r:embed="rId4"/>
          <a:srcRect/>
          <a:stretch/>
        </p:blipFill>
        <p:spPr>
          <a:xfrm>
            <a:off x="2650261" y="1163789"/>
            <a:ext cx="3816863" cy="5125502"/>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0E40CE82-F1E1-4814-8C57-085D4F782606}"/>
              </a:ext>
            </a:extLst>
          </p:cNvPr>
          <p:cNvPicPr>
            <a:picLocks noChangeAspect="1"/>
          </p:cNvPicPr>
          <p:nvPr/>
        </p:nvPicPr>
        <p:blipFill>
          <a:blip r:embed="rId5"/>
          <a:stretch>
            <a:fillRect/>
          </a:stretch>
        </p:blipFill>
        <p:spPr>
          <a:xfrm>
            <a:off x="6533929" y="4907962"/>
            <a:ext cx="400067" cy="360060"/>
          </a:xfrm>
          <a:prstGeom prst="rect">
            <a:avLst/>
          </a:prstGeom>
          <a:ln>
            <a:noFill/>
          </a:ln>
          <a:effectLst>
            <a:outerShdw blurRad="292100" dist="139700" dir="2700000" algn="tl" rotWithShape="0">
              <a:srgbClr val="333333">
                <a:alpha val="65000"/>
              </a:srgbClr>
            </a:outerShdw>
          </a:effectLst>
        </p:spPr>
      </p:pic>
      <p:sp>
        <p:nvSpPr>
          <p:cNvPr id="12" name="Rectangle 11">
            <a:extLst>
              <a:ext uri="{FF2B5EF4-FFF2-40B4-BE49-F238E27FC236}">
                <a16:creationId xmlns:a16="http://schemas.microsoft.com/office/drawing/2014/main" id="{00739587-7C72-478B-AC05-13476F7D30F5}"/>
              </a:ext>
            </a:extLst>
          </p:cNvPr>
          <p:cNvSpPr/>
          <p:nvPr/>
        </p:nvSpPr>
        <p:spPr>
          <a:xfrm>
            <a:off x="7121577" y="678528"/>
            <a:ext cx="1008516" cy="6629696"/>
          </a:xfrm>
          <a:prstGeom prst="rect">
            <a:avLst/>
          </a:prstGeom>
          <a:noFill/>
          <a:ln w="3810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FI"/>
          </a:p>
        </p:txBody>
      </p:sp>
      <p:sp>
        <p:nvSpPr>
          <p:cNvPr id="22" name="Arrow: Left 21">
            <a:extLst>
              <a:ext uri="{FF2B5EF4-FFF2-40B4-BE49-F238E27FC236}">
                <a16:creationId xmlns:a16="http://schemas.microsoft.com/office/drawing/2014/main" id="{55ECA4AF-F8F2-4084-BEE6-41C464412652}"/>
              </a:ext>
            </a:extLst>
          </p:cNvPr>
          <p:cNvSpPr/>
          <p:nvPr/>
        </p:nvSpPr>
        <p:spPr>
          <a:xfrm>
            <a:off x="4095987" y="5325527"/>
            <a:ext cx="3010636" cy="138578"/>
          </a:xfrm>
          <a:prstGeom prst="leftArrow">
            <a:avLst/>
          </a:prstGeom>
          <a:ln>
            <a:solidFill>
              <a:srgbClr val="5CAC3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FI"/>
          </a:p>
        </p:txBody>
      </p:sp>
      <p:sp>
        <p:nvSpPr>
          <p:cNvPr id="23" name="Arrow: Left 22">
            <a:extLst>
              <a:ext uri="{FF2B5EF4-FFF2-40B4-BE49-F238E27FC236}">
                <a16:creationId xmlns:a16="http://schemas.microsoft.com/office/drawing/2014/main" id="{7224028B-0995-4CC1-A5A7-E01F8E4827BB}"/>
              </a:ext>
            </a:extLst>
          </p:cNvPr>
          <p:cNvSpPr/>
          <p:nvPr/>
        </p:nvSpPr>
        <p:spPr>
          <a:xfrm>
            <a:off x="5594755" y="4513633"/>
            <a:ext cx="902866" cy="135996"/>
          </a:xfrm>
          <a:prstGeom prst="leftArrow">
            <a:avLst/>
          </a:prstGeom>
          <a:ln>
            <a:solidFill>
              <a:srgbClr val="5CAC3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FI"/>
          </a:p>
        </p:txBody>
      </p:sp>
      <p:sp>
        <p:nvSpPr>
          <p:cNvPr id="24" name="Arrow: Left 23">
            <a:extLst>
              <a:ext uri="{FF2B5EF4-FFF2-40B4-BE49-F238E27FC236}">
                <a16:creationId xmlns:a16="http://schemas.microsoft.com/office/drawing/2014/main" id="{34F29679-9341-4023-AB7E-283FA13F6339}"/>
              </a:ext>
            </a:extLst>
          </p:cNvPr>
          <p:cNvSpPr/>
          <p:nvPr/>
        </p:nvSpPr>
        <p:spPr>
          <a:xfrm rot="10800000">
            <a:off x="2181025" y="4511051"/>
            <a:ext cx="1211146" cy="138577"/>
          </a:xfrm>
          <a:prstGeom prst="leftArrow">
            <a:avLst/>
          </a:prstGeom>
          <a:ln>
            <a:solidFill>
              <a:srgbClr val="5CAC3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FI"/>
          </a:p>
        </p:txBody>
      </p:sp>
      <p:sp>
        <p:nvSpPr>
          <p:cNvPr id="25" name="Arrow: Left 24">
            <a:extLst>
              <a:ext uri="{FF2B5EF4-FFF2-40B4-BE49-F238E27FC236}">
                <a16:creationId xmlns:a16="http://schemas.microsoft.com/office/drawing/2014/main" id="{3B104DE4-5AFB-46E6-B29F-4B1D17FA994F}"/>
              </a:ext>
            </a:extLst>
          </p:cNvPr>
          <p:cNvSpPr/>
          <p:nvPr/>
        </p:nvSpPr>
        <p:spPr>
          <a:xfrm>
            <a:off x="5609709" y="4892326"/>
            <a:ext cx="902866" cy="135996"/>
          </a:xfrm>
          <a:prstGeom prst="leftArrow">
            <a:avLst/>
          </a:prstGeom>
          <a:ln>
            <a:solidFill>
              <a:srgbClr val="5CAC3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FI"/>
          </a:p>
        </p:txBody>
      </p:sp>
      <p:pic>
        <p:nvPicPr>
          <p:cNvPr id="26" name="Picture 25">
            <a:extLst>
              <a:ext uri="{FF2B5EF4-FFF2-40B4-BE49-F238E27FC236}">
                <a16:creationId xmlns:a16="http://schemas.microsoft.com/office/drawing/2014/main" id="{D836FC40-485C-4198-AE3C-B1CFC5879551}"/>
              </a:ext>
            </a:extLst>
          </p:cNvPr>
          <p:cNvPicPr>
            <a:picLocks noChangeAspect="1"/>
          </p:cNvPicPr>
          <p:nvPr/>
        </p:nvPicPr>
        <p:blipFill>
          <a:blip r:embed="rId6"/>
          <a:stretch>
            <a:fillRect/>
          </a:stretch>
        </p:blipFill>
        <p:spPr>
          <a:xfrm>
            <a:off x="1812206" y="5464105"/>
            <a:ext cx="542925" cy="1257300"/>
          </a:xfrm>
          <a:prstGeom prst="rect">
            <a:avLst/>
          </a:prstGeom>
          <a:ln>
            <a:noFill/>
          </a:ln>
          <a:effectLst>
            <a:outerShdw blurRad="292100" dist="139700" dir="2700000" algn="tl" rotWithShape="0">
              <a:srgbClr val="333333">
                <a:alpha val="65000"/>
              </a:srgbClr>
            </a:outerShdw>
          </a:effectLst>
        </p:spPr>
      </p:pic>
      <p:sp>
        <p:nvSpPr>
          <p:cNvPr id="27" name="Arrow: Left 26">
            <a:extLst>
              <a:ext uri="{FF2B5EF4-FFF2-40B4-BE49-F238E27FC236}">
                <a16:creationId xmlns:a16="http://schemas.microsoft.com/office/drawing/2014/main" id="{7BAA0635-498E-4FCD-8A6B-9144668F3709}"/>
              </a:ext>
            </a:extLst>
          </p:cNvPr>
          <p:cNvSpPr/>
          <p:nvPr/>
        </p:nvSpPr>
        <p:spPr>
          <a:xfrm rot="3172743">
            <a:off x="3612958" y="5977431"/>
            <a:ext cx="543419" cy="118748"/>
          </a:xfrm>
          <a:prstGeom prst="leftArrow">
            <a:avLst/>
          </a:prstGeom>
          <a:ln>
            <a:solidFill>
              <a:srgbClr val="5CAC3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FI"/>
          </a:p>
        </p:txBody>
      </p:sp>
      <p:sp>
        <p:nvSpPr>
          <p:cNvPr id="28" name="Arrow: Left 27">
            <a:extLst>
              <a:ext uri="{FF2B5EF4-FFF2-40B4-BE49-F238E27FC236}">
                <a16:creationId xmlns:a16="http://schemas.microsoft.com/office/drawing/2014/main" id="{5C1FE0F8-2BD4-49C1-873B-7AF0DC2AB6D1}"/>
              </a:ext>
            </a:extLst>
          </p:cNvPr>
          <p:cNvSpPr/>
          <p:nvPr/>
        </p:nvSpPr>
        <p:spPr>
          <a:xfrm rot="5400000">
            <a:off x="3331094" y="6306680"/>
            <a:ext cx="711751" cy="135995"/>
          </a:xfrm>
          <a:prstGeom prst="leftArrow">
            <a:avLst/>
          </a:prstGeom>
          <a:ln>
            <a:solidFill>
              <a:srgbClr val="5CAC3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FI"/>
          </a:p>
        </p:txBody>
      </p:sp>
      <p:sp>
        <p:nvSpPr>
          <p:cNvPr id="29" name="Arrow: Left 28">
            <a:extLst>
              <a:ext uri="{FF2B5EF4-FFF2-40B4-BE49-F238E27FC236}">
                <a16:creationId xmlns:a16="http://schemas.microsoft.com/office/drawing/2014/main" id="{7EF5D428-B0AB-4D6C-8C63-3539369D1D44}"/>
              </a:ext>
            </a:extLst>
          </p:cNvPr>
          <p:cNvSpPr/>
          <p:nvPr/>
        </p:nvSpPr>
        <p:spPr>
          <a:xfrm rot="8787014">
            <a:off x="2331393" y="5054378"/>
            <a:ext cx="1164736" cy="167067"/>
          </a:xfrm>
          <a:prstGeom prst="leftArrow">
            <a:avLst/>
          </a:prstGeom>
          <a:ln>
            <a:solidFill>
              <a:srgbClr val="5CAC3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FI"/>
          </a:p>
        </p:txBody>
      </p:sp>
      <p:sp>
        <p:nvSpPr>
          <p:cNvPr id="30" name="Arrow: Left 29">
            <a:extLst>
              <a:ext uri="{FF2B5EF4-FFF2-40B4-BE49-F238E27FC236}">
                <a16:creationId xmlns:a16="http://schemas.microsoft.com/office/drawing/2014/main" id="{69756A53-8FEF-449C-BB01-83BECE95A676}"/>
              </a:ext>
            </a:extLst>
          </p:cNvPr>
          <p:cNvSpPr/>
          <p:nvPr/>
        </p:nvSpPr>
        <p:spPr>
          <a:xfrm rot="3172743">
            <a:off x="5257596" y="5977433"/>
            <a:ext cx="543419" cy="118748"/>
          </a:xfrm>
          <a:prstGeom prst="leftArrow">
            <a:avLst/>
          </a:prstGeom>
          <a:ln>
            <a:solidFill>
              <a:srgbClr val="5CAC3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FI"/>
          </a:p>
        </p:txBody>
      </p:sp>
      <p:sp>
        <p:nvSpPr>
          <p:cNvPr id="31" name="Rectangle: Rounded Corners 30">
            <a:extLst>
              <a:ext uri="{FF2B5EF4-FFF2-40B4-BE49-F238E27FC236}">
                <a16:creationId xmlns:a16="http://schemas.microsoft.com/office/drawing/2014/main" id="{16483412-4DB4-46FC-BEF1-BB827B806911}"/>
              </a:ext>
            </a:extLst>
          </p:cNvPr>
          <p:cNvSpPr/>
          <p:nvPr/>
        </p:nvSpPr>
        <p:spPr>
          <a:xfrm>
            <a:off x="2786597" y="4260715"/>
            <a:ext cx="462441" cy="138577"/>
          </a:xfrm>
          <a:prstGeom prst="roundRect">
            <a:avLst/>
          </a:prstGeom>
          <a:effectLst>
            <a:outerShdw blurRad="40000" dist="23000" dir="5400000" rotWithShape="0">
              <a:srgbClr val="000000">
                <a:alpha val="35000"/>
              </a:srgbClr>
            </a:outerShdw>
            <a:softEdge rad="63500"/>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FI"/>
          </a:p>
        </p:txBody>
      </p:sp>
      <p:sp>
        <p:nvSpPr>
          <p:cNvPr id="32" name="TextBox 31">
            <a:extLst>
              <a:ext uri="{FF2B5EF4-FFF2-40B4-BE49-F238E27FC236}">
                <a16:creationId xmlns:a16="http://schemas.microsoft.com/office/drawing/2014/main" id="{20F642C8-B828-40DF-B22E-2AB50235938A}"/>
              </a:ext>
            </a:extLst>
          </p:cNvPr>
          <p:cNvSpPr txBox="1"/>
          <p:nvPr/>
        </p:nvSpPr>
        <p:spPr>
          <a:xfrm>
            <a:off x="364097" y="823290"/>
            <a:ext cx="3738252" cy="415498"/>
          </a:xfrm>
          <a:prstGeom prst="rect">
            <a:avLst/>
          </a:prstGeom>
          <a:noFill/>
        </p:spPr>
        <p:txBody>
          <a:bodyPr wrap="square" rtlCol="0">
            <a:spAutoFit/>
          </a:bodyPr>
          <a:lstStyle/>
          <a:p>
            <a:pPr marL="342900" indent="-342900">
              <a:buFont typeface="Wingdings" panose="05000000000000000000" pitchFamily="2" charset="2"/>
              <a:buChar char="Ø"/>
            </a:pPr>
            <a:r>
              <a:rPr lang="en-GB" b="1" dirty="0" err="1">
                <a:solidFill>
                  <a:srgbClr val="5CAC34"/>
                </a:solidFill>
              </a:rPr>
              <a:t>Liune</a:t>
            </a:r>
            <a:r>
              <a:rPr lang="en-GB" b="1" dirty="0">
                <a:solidFill>
                  <a:srgbClr val="5CAC34"/>
                </a:solidFill>
              </a:rPr>
              <a:t> </a:t>
            </a:r>
            <a:r>
              <a:rPr lang="en-GB" b="1" dirty="0" err="1">
                <a:solidFill>
                  <a:srgbClr val="5CAC34"/>
                </a:solidFill>
              </a:rPr>
              <a:t>kirjasto</a:t>
            </a:r>
            <a:r>
              <a:rPr lang="en-GB" b="1" dirty="0">
                <a:solidFill>
                  <a:srgbClr val="5CAC34"/>
                </a:solidFill>
              </a:rPr>
              <a:t> </a:t>
            </a:r>
            <a:r>
              <a:rPr lang="en-GB" b="1" dirty="0" err="1">
                <a:solidFill>
                  <a:srgbClr val="5CAC34"/>
                </a:solidFill>
              </a:rPr>
              <a:t>käyttöliittymä</a:t>
            </a:r>
            <a:endParaRPr lang="en-FI" b="1" dirty="0">
              <a:solidFill>
                <a:srgbClr val="5CAC34"/>
              </a:solidFill>
            </a:endParaRPr>
          </a:p>
        </p:txBody>
      </p:sp>
      <p:pic>
        <p:nvPicPr>
          <p:cNvPr id="3" name="Picture 2">
            <a:extLst>
              <a:ext uri="{FF2B5EF4-FFF2-40B4-BE49-F238E27FC236}">
                <a16:creationId xmlns:a16="http://schemas.microsoft.com/office/drawing/2014/main" id="{13B3026A-1C34-44A8-99EC-E8B3A01D0E01}"/>
              </a:ext>
            </a:extLst>
          </p:cNvPr>
          <p:cNvPicPr>
            <a:picLocks noChangeAspect="1"/>
          </p:cNvPicPr>
          <p:nvPr/>
        </p:nvPicPr>
        <p:blipFill>
          <a:blip r:embed="rId7"/>
          <a:stretch>
            <a:fillRect/>
          </a:stretch>
        </p:blipFill>
        <p:spPr>
          <a:xfrm>
            <a:off x="1095987" y="4106734"/>
            <a:ext cx="1063030" cy="981258"/>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015DBD54-769A-4BEF-88D4-4B87A4ABBF51}"/>
              </a:ext>
            </a:extLst>
          </p:cNvPr>
          <p:cNvPicPr>
            <a:picLocks noChangeAspect="1"/>
          </p:cNvPicPr>
          <p:nvPr/>
        </p:nvPicPr>
        <p:blipFill>
          <a:blip r:embed="rId8"/>
          <a:stretch>
            <a:fillRect/>
          </a:stretch>
        </p:blipFill>
        <p:spPr>
          <a:xfrm>
            <a:off x="6534711" y="4332689"/>
            <a:ext cx="438150" cy="495300"/>
          </a:xfrm>
          <a:prstGeom prst="rect">
            <a:avLst/>
          </a:prstGeom>
        </p:spPr>
      </p:pic>
      <p:pic>
        <p:nvPicPr>
          <p:cNvPr id="6" name="Picture 5">
            <a:extLst>
              <a:ext uri="{FF2B5EF4-FFF2-40B4-BE49-F238E27FC236}">
                <a16:creationId xmlns:a16="http://schemas.microsoft.com/office/drawing/2014/main" id="{BB0F70A9-C3EF-4A73-8AE0-34F43F2116EC}"/>
              </a:ext>
            </a:extLst>
          </p:cNvPr>
          <p:cNvPicPr>
            <a:picLocks noChangeAspect="1"/>
          </p:cNvPicPr>
          <p:nvPr/>
        </p:nvPicPr>
        <p:blipFill>
          <a:blip r:embed="rId9"/>
          <a:stretch>
            <a:fillRect/>
          </a:stretch>
        </p:blipFill>
        <p:spPr>
          <a:xfrm>
            <a:off x="5715974" y="6277949"/>
            <a:ext cx="742950" cy="342900"/>
          </a:xfrm>
          <a:prstGeom prst="rect">
            <a:avLst/>
          </a:prstGeom>
          <a:ln>
            <a:noFill/>
          </a:ln>
          <a:effectLst>
            <a:outerShdw blurRad="292100" dist="139700" dir="2700000" algn="tl" rotWithShape="0">
              <a:srgbClr val="333333">
                <a:alpha val="65000"/>
              </a:srgbClr>
            </a:outerShdw>
          </a:effectLst>
        </p:spPr>
      </p:pic>
      <p:pic>
        <p:nvPicPr>
          <p:cNvPr id="33" name="Picture 32">
            <a:extLst>
              <a:ext uri="{FF2B5EF4-FFF2-40B4-BE49-F238E27FC236}">
                <a16:creationId xmlns:a16="http://schemas.microsoft.com/office/drawing/2014/main" id="{FBC61E9B-EC01-4EA7-96DA-B62DCA0F05AC}"/>
              </a:ext>
            </a:extLst>
          </p:cNvPr>
          <p:cNvPicPr>
            <a:picLocks noChangeAspect="1"/>
          </p:cNvPicPr>
          <p:nvPr/>
        </p:nvPicPr>
        <p:blipFill>
          <a:blip r:embed="rId9"/>
          <a:stretch>
            <a:fillRect/>
          </a:stretch>
        </p:blipFill>
        <p:spPr>
          <a:xfrm>
            <a:off x="4110941" y="6277949"/>
            <a:ext cx="767524" cy="354242"/>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FFD20F6D-7CF3-4FEC-AE95-055A398670B4}"/>
              </a:ext>
            </a:extLst>
          </p:cNvPr>
          <p:cNvPicPr>
            <a:picLocks noChangeAspect="1"/>
          </p:cNvPicPr>
          <p:nvPr/>
        </p:nvPicPr>
        <p:blipFill>
          <a:blip r:embed="rId10"/>
          <a:stretch>
            <a:fillRect/>
          </a:stretch>
        </p:blipFill>
        <p:spPr>
          <a:xfrm>
            <a:off x="3445800" y="6739745"/>
            <a:ext cx="723900" cy="495300"/>
          </a:xfrm>
          <a:prstGeom prst="rect">
            <a:avLst/>
          </a:prstGeom>
          <a:ln>
            <a:noFill/>
          </a:ln>
          <a:effectLst>
            <a:outerShdw blurRad="292100" dist="139700" dir="2700000" algn="tl" rotWithShape="0">
              <a:srgbClr val="333333">
                <a:alpha val="65000"/>
              </a:srgbClr>
            </a:outerShdw>
          </a:effectLst>
        </p:spPr>
      </p:pic>
      <p:sp>
        <p:nvSpPr>
          <p:cNvPr id="34" name="TextBox 33">
            <a:extLst>
              <a:ext uri="{FF2B5EF4-FFF2-40B4-BE49-F238E27FC236}">
                <a16:creationId xmlns:a16="http://schemas.microsoft.com/office/drawing/2014/main" id="{8EB683F1-F980-4ECF-8A19-ACCA4B65D143}"/>
              </a:ext>
            </a:extLst>
          </p:cNvPr>
          <p:cNvSpPr txBox="1"/>
          <p:nvPr/>
        </p:nvSpPr>
        <p:spPr>
          <a:xfrm>
            <a:off x="706393" y="1524810"/>
            <a:ext cx="2348454" cy="415498"/>
          </a:xfrm>
          <a:prstGeom prst="rect">
            <a:avLst/>
          </a:prstGeom>
          <a:noFill/>
        </p:spPr>
        <p:txBody>
          <a:bodyPr wrap="square" rtlCol="0">
            <a:spAutoFit/>
          </a:bodyPr>
          <a:lstStyle/>
          <a:p>
            <a:r>
              <a:rPr lang="en-GB" dirty="0" err="1"/>
              <a:t>Rakenne</a:t>
            </a:r>
            <a:endParaRPr lang="en-FI" dirty="0"/>
          </a:p>
        </p:txBody>
      </p:sp>
    </p:spTree>
    <p:extLst>
      <p:ext uri="{BB962C8B-B14F-4D97-AF65-F5344CB8AC3E}">
        <p14:creationId xmlns:p14="http://schemas.microsoft.com/office/powerpoint/2010/main" val="39624405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id="{9F07929B-4944-44C7-AAA7-7E82DC8E2BB4}"/>
              </a:ext>
            </a:extLst>
          </p:cNvPr>
          <p:cNvPicPr>
            <a:picLocks noChangeAspect="1"/>
          </p:cNvPicPr>
          <p:nvPr/>
        </p:nvPicPr>
        <p:blipFill>
          <a:blip r:embed="rId2"/>
          <a:stretch>
            <a:fillRect/>
          </a:stretch>
        </p:blipFill>
        <p:spPr>
          <a:xfrm>
            <a:off x="2784639" y="5083983"/>
            <a:ext cx="3277397" cy="1825978"/>
          </a:xfrm>
          <a:prstGeom prst="rect">
            <a:avLst/>
          </a:prstGeom>
          <a:ln>
            <a:noFill/>
          </a:ln>
          <a:effectLst>
            <a:outerShdw blurRad="292100" dist="139700" dir="2700000" algn="tl" rotWithShape="0">
              <a:srgbClr val="333333">
                <a:alpha val="65000"/>
              </a:srgbClr>
            </a:outerShdw>
          </a:effectLst>
        </p:spPr>
      </p:pic>
      <p:pic>
        <p:nvPicPr>
          <p:cNvPr id="40" name="Picture 39">
            <a:extLst>
              <a:ext uri="{FF2B5EF4-FFF2-40B4-BE49-F238E27FC236}">
                <a16:creationId xmlns:a16="http://schemas.microsoft.com/office/drawing/2014/main" id="{7320F505-E36A-4111-831E-7A5F8306746D}"/>
              </a:ext>
            </a:extLst>
          </p:cNvPr>
          <p:cNvPicPr>
            <a:picLocks noChangeAspect="1"/>
          </p:cNvPicPr>
          <p:nvPr/>
        </p:nvPicPr>
        <p:blipFill>
          <a:blip r:embed="rId3"/>
          <a:stretch>
            <a:fillRect/>
          </a:stretch>
        </p:blipFill>
        <p:spPr>
          <a:xfrm>
            <a:off x="2784639" y="3024300"/>
            <a:ext cx="3321842" cy="1693722"/>
          </a:xfrm>
          <a:prstGeom prst="rect">
            <a:avLst/>
          </a:prstGeom>
          <a:ln>
            <a:noFill/>
          </a:ln>
          <a:effectLst>
            <a:outerShdw blurRad="292100" dist="139700" dir="2700000" algn="tl" rotWithShape="0">
              <a:srgbClr val="333333">
                <a:alpha val="65000"/>
              </a:srgbClr>
            </a:outerShdw>
          </a:effectLst>
        </p:spPr>
      </p:pic>
      <p:pic>
        <p:nvPicPr>
          <p:cNvPr id="21" name="Picture 20">
            <a:extLst>
              <a:ext uri="{FF2B5EF4-FFF2-40B4-BE49-F238E27FC236}">
                <a16:creationId xmlns:a16="http://schemas.microsoft.com/office/drawing/2014/main" id="{3998B1D6-F06A-4F72-B42E-8D37566B7FA8}"/>
              </a:ext>
            </a:extLst>
          </p:cNvPr>
          <p:cNvPicPr>
            <a:picLocks noChangeAspect="1"/>
          </p:cNvPicPr>
          <p:nvPr/>
        </p:nvPicPr>
        <p:blipFill>
          <a:blip r:embed="rId4"/>
          <a:stretch>
            <a:fillRect/>
          </a:stretch>
        </p:blipFill>
        <p:spPr>
          <a:xfrm>
            <a:off x="2752142" y="734302"/>
            <a:ext cx="3359089" cy="2020193"/>
          </a:xfrm>
          <a:prstGeom prst="rect">
            <a:avLst/>
          </a:prstGeom>
          <a:ln>
            <a:noFill/>
          </a:ln>
          <a:effectLst>
            <a:outerShdw blurRad="292100" dist="139700" dir="2700000" algn="tl" rotWithShape="0">
              <a:srgbClr val="333333">
                <a:alpha val="65000"/>
              </a:srgbClr>
            </a:outerShdw>
          </a:effectLst>
        </p:spPr>
      </p:pic>
      <p:sp>
        <p:nvSpPr>
          <p:cNvPr id="5" name="Rectangle: Rounded Corners 4">
            <a:extLst>
              <a:ext uri="{FF2B5EF4-FFF2-40B4-BE49-F238E27FC236}">
                <a16:creationId xmlns:a16="http://schemas.microsoft.com/office/drawing/2014/main" id="{78D48F74-BB9C-4D7F-9B08-C4F0C1625EA4}"/>
              </a:ext>
            </a:extLst>
          </p:cNvPr>
          <p:cNvSpPr/>
          <p:nvPr/>
        </p:nvSpPr>
        <p:spPr>
          <a:xfrm>
            <a:off x="3292628" y="1070230"/>
            <a:ext cx="564205" cy="145914"/>
          </a:xfrm>
          <a:prstGeom prst="roundRect">
            <a:avLst/>
          </a:prstGeom>
          <a:effectLst>
            <a:outerShdw blurRad="40000" dist="23000" dir="5400000" rotWithShape="0">
              <a:srgbClr val="000000">
                <a:alpha val="35000"/>
              </a:srgbClr>
            </a:outerShdw>
            <a:softEdge rad="63500"/>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FI"/>
          </a:p>
        </p:txBody>
      </p:sp>
      <p:sp>
        <p:nvSpPr>
          <p:cNvPr id="6" name="Rectangle: Rounded Corners 5">
            <a:extLst>
              <a:ext uri="{FF2B5EF4-FFF2-40B4-BE49-F238E27FC236}">
                <a16:creationId xmlns:a16="http://schemas.microsoft.com/office/drawing/2014/main" id="{E43B4694-A831-45FB-9AB9-24979545C545}"/>
              </a:ext>
            </a:extLst>
          </p:cNvPr>
          <p:cNvSpPr/>
          <p:nvPr/>
        </p:nvSpPr>
        <p:spPr>
          <a:xfrm>
            <a:off x="3906208" y="3376055"/>
            <a:ext cx="476655" cy="145914"/>
          </a:xfrm>
          <a:prstGeom prst="roundRect">
            <a:avLst/>
          </a:prstGeom>
          <a:effectLst>
            <a:outerShdw blurRad="40000" dist="23000" dir="5400000" rotWithShape="0">
              <a:srgbClr val="000000">
                <a:alpha val="35000"/>
              </a:srgbClr>
            </a:outerShdw>
            <a:softEdge rad="63500"/>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FI"/>
          </a:p>
        </p:txBody>
      </p:sp>
      <p:sp>
        <p:nvSpPr>
          <p:cNvPr id="7" name="Rectangle: Rounded Corners 6">
            <a:extLst>
              <a:ext uri="{FF2B5EF4-FFF2-40B4-BE49-F238E27FC236}">
                <a16:creationId xmlns:a16="http://schemas.microsoft.com/office/drawing/2014/main" id="{54D7A4FE-F229-420F-870E-472D4D9115CA}"/>
              </a:ext>
            </a:extLst>
          </p:cNvPr>
          <p:cNvSpPr/>
          <p:nvPr/>
        </p:nvSpPr>
        <p:spPr>
          <a:xfrm>
            <a:off x="4333488" y="5308060"/>
            <a:ext cx="564205" cy="145914"/>
          </a:xfrm>
          <a:prstGeom prst="roundRect">
            <a:avLst/>
          </a:prstGeom>
          <a:effectLst>
            <a:outerShdw blurRad="40000" dist="23000" dir="5400000" rotWithShape="0">
              <a:srgbClr val="000000">
                <a:alpha val="35000"/>
              </a:srgbClr>
            </a:outerShdw>
            <a:softEdge rad="63500"/>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FI"/>
          </a:p>
        </p:txBody>
      </p:sp>
      <p:sp>
        <p:nvSpPr>
          <p:cNvPr id="8" name="Arrow: Left 7">
            <a:extLst>
              <a:ext uri="{FF2B5EF4-FFF2-40B4-BE49-F238E27FC236}">
                <a16:creationId xmlns:a16="http://schemas.microsoft.com/office/drawing/2014/main" id="{B5113078-500A-48C5-AA5A-059DCD0CF05A}"/>
              </a:ext>
            </a:extLst>
          </p:cNvPr>
          <p:cNvSpPr/>
          <p:nvPr/>
        </p:nvSpPr>
        <p:spPr>
          <a:xfrm>
            <a:off x="5399443" y="1263595"/>
            <a:ext cx="902866" cy="135996"/>
          </a:xfrm>
          <a:prstGeom prst="leftArrow">
            <a:avLst/>
          </a:prstGeom>
          <a:ln>
            <a:solidFill>
              <a:srgbClr val="5CAC3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FI"/>
          </a:p>
        </p:txBody>
      </p:sp>
      <p:sp>
        <p:nvSpPr>
          <p:cNvPr id="9" name="Arrow: Left 8">
            <a:extLst>
              <a:ext uri="{FF2B5EF4-FFF2-40B4-BE49-F238E27FC236}">
                <a16:creationId xmlns:a16="http://schemas.microsoft.com/office/drawing/2014/main" id="{35211F38-6600-4B24-9E42-4CA66FB515FF}"/>
              </a:ext>
            </a:extLst>
          </p:cNvPr>
          <p:cNvSpPr/>
          <p:nvPr/>
        </p:nvSpPr>
        <p:spPr>
          <a:xfrm>
            <a:off x="5399443" y="1628936"/>
            <a:ext cx="902866" cy="135996"/>
          </a:xfrm>
          <a:prstGeom prst="leftArrow">
            <a:avLst/>
          </a:prstGeom>
          <a:ln>
            <a:solidFill>
              <a:srgbClr val="5CAC3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FI"/>
          </a:p>
        </p:txBody>
      </p:sp>
      <p:sp>
        <p:nvSpPr>
          <p:cNvPr id="10" name="Arrow: Left 9">
            <a:extLst>
              <a:ext uri="{FF2B5EF4-FFF2-40B4-BE49-F238E27FC236}">
                <a16:creationId xmlns:a16="http://schemas.microsoft.com/office/drawing/2014/main" id="{8319E63D-28BA-4F89-80EF-0916E0E00A97}"/>
              </a:ext>
            </a:extLst>
          </p:cNvPr>
          <p:cNvSpPr/>
          <p:nvPr/>
        </p:nvSpPr>
        <p:spPr>
          <a:xfrm>
            <a:off x="5520009" y="3750869"/>
            <a:ext cx="902866" cy="135996"/>
          </a:xfrm>
          <a:prstGeom prst="leftArrow">
            <a:avLst/>
          </a:prstGeom>
          <a:ln>
            <a:solidFill>
              <a:srgbClr val="5CAC3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FI"/>
          </a:p>
        </p:txBody>
      </p:sp>
      <p:sp>
        <p:nvSpPr>
          <p:cNvPr id="11" name="Arrow: Left 10">
            <a:extLst>
              <a:ext uri="{FF2B5EF4-FFF2-40B4-BE49-F238E27FC236}">
                <a16:creationId xmlns:a16="http://schemas.microsoft.com/office/drawing/2014/main" id="{21EC578D-493E-41A0-9500-A8C195795888}"/>
              </a:ext>
            </a:extLst>
          </p:cNvPr>
          <p:cNvSpPr/>
          <p:nvPr/>
        </p:nvSpPr>
        <p:spPr>
          <a:xfrm>
            <a:off x="5548854" y="4121226"/>
            <a:ext cx="902866" cy="135996"/>
          </a:xfrm>
          <a:prstGeom prst="leftArrow">
            <a:avLst/>
          </a:prstGeom>
          <a:ln>
            <a:solidFill>
              <a:srgbClr val="5CAC3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FI"/>
          </a:p>
        </p:txBody>
      </p:sp>
      <p:sp>
        <p:nvSpPr>
          <p:cNvPr id="12" name="Arrow: Left 11">
            <a:extLst>
              <a:ext uri="{FF2B5EF4-FFF2-40B4-BE49-F238E27FC236}">
                <a16:creationId xmlns:a16="http://schemas.microsoft.com/office/drawing/2014/main" id="{7781AAFE-7591-4343-B0F9-EC245DAFA052}"/>
              </a:ext>
            </a:extLst>
          </p:cNvPr>
          <p:cNvSpPr/>
          <p:nvPr/>
        </p:nvSpPr>
        <p:spPr>
          <a:xfrm rot="10800000">
            <a:off x="1862006" y="3781426"/>
            <a:ext cx="902866" cy="135996"/>
          </a:xfrm>
          <a:prstGeom prst="leftArrow">
            <a:avLst/>
          </a:prstGeom>
          <a:ln>
            <a:solidFill>
              <a:srgbClr val="5CAC3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FI"/>
          </a:p>
        </p:txBody>
      </p:sp>
      <p:sp>
        <p:nvSpPr>
          <p:cNvPr id="13" name="Arrow: Left 12">
            <a:extLst>
              <a:ext uri="{FF2B5EF4-FFF2-40B4-BE49-F238E27FC236}">
                <a16:creationId xmlns:a16="http://schemas.microsoft.com/office/drawing/2014/main" id="{3E2B0E70-1308-481D-9B6B-08BEB97B092A}"/>
              </a:ext>
            </a:extLst>
          </p:cNvPr>
          <p:cNvSpPr/>
          <p:nvPr/>
        </p:nvSpPr>
        <p:spPr>
          <a:xfrm rot="10800000">
            <a:off x="1862006" y="4245347"/>
            <a:ext cx="902866" cy="135996"/>
          </a:xfrm>
          <a:prstGeom prst="leftArrow">
            <a:avLst/>
          </a:prstGeom>
          <a:ln>
            <a:solidFill>
              <a:srgbClr val="5CAC3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FI"/>
          </a:p>
        </p:txBody>
      </p:sp>
      <p:sp>
        <p:nvSpPr>
          <p:cNvPr id="15" name="Arrow: Left 14">
            <a:extLst>
              <a:ext uri="{FF2B5EF4-FFF2-40B4-BE49-F238E27FC236}">
                <a16:creationId xmlns:a16="http://schemas.microsoft.com/office/drawing/2014/main" id="{F6E44190-6549-4D16-9607-615B60EFCE96}"/>
              </a:ext>
            </a:extLst>
          </p:cNvPr>
          <p:cNvSpPr/>
          <p:nvPr/>
        </p:nvSpPr>
        <p:spPr>
          <a:xfrm rot="10800000">
            <a:off x="1862006" y="1225590"/>
            <a:ext cx="902866" cy="135996"/>
          </a:xfrm>
          <a:prstGeom prst="leftArrow">
            <a:avLst/>
          </a:prstGeom>
          <a:ln>
            <a:solidFill>
              <a:srgbClr val="5CAC3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FI"/>
          </a:p>
        </p:txBody>
      </p:sp>
      <p:sp>
        <p:nvSpPr>
          <p:cNvPr id="16" name="Arrow: Left 15">
            <a:extLst>
              <a:ext uri="{FF2B5EF4-FFF2-40B4-BE49-F238E27FC236}">
                <a16:creationId xmlns:a16="http://schemas.microsoft.com/office/drawing/2014/main" id="{FD3671B6-368D-4EDB-AA08-A92CEE442D44}"/>
              </a:ext>
            </a:extLst>
          </p:cNvPr>
          <p:cNvSpPr/>
          <p:nvPr/>
        </p:nvSpPr>
        <p:spPr>
          <a:xfrm rot="10800000">
            <a:off x="1869773" y="1637522"/>
            <a:ext cx="902866" cy="135996"/>
          </a:xfrm>
          <a:prstGeom prst="leftArrow">
            <a:avLst/>
          </a:prstGeom>
          <a:ln>
            <a:solidFill>
              <a:srgbClr val="5CAC3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FI"/>
          </a:p>
        </p:txBody>
      </p:sp>
      <p:sp>
        <p:nvSpPr>
          <p:cNvPr id="17" name="Arrow: Left 16">
            <a:extLst>
              <a:ext uri="{FF2B5EF4-FFF2-40B4-BE49-F238E27FC236}">
                <a16:creationId xmlns:a16="http://schemas.microsoft.com/office/drawing/2014/main" id="{D6B18286-AAB2-409E-A1EC-5FED8ABC51A1}"/>
              </a:ext>
            </a:extLst>
          </p:cNvPr>
          <p:cNvSpPr/>
          <p:nvPr/>
        </p:nvSpPr>
        <p:spPr>
          <a:xfrm>
            <a:off x="4084218" y="2131607"/>
            <a:ext cx="902866" cy="135996"/>
          </a:xfrm>
          <a:prstGeom prst="leftArrow">
            <a:avLst/>
          </a:prstGeom>
          <a:ln>
            <a:solidFill>
              <a:srgbClr val="5CAC3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FI"/>
          </a:p>
        </p:txBody>
      </p:sp>
      <p:sp>
        <p:nvSpPr>
          <p:cNvPr id="18" name="Arrow: Left 17">
            <a:extLst>
              <a:ext uri="{FF2B5EF4-FFF2-40B4-BE49-F238E27FC236}">
                <a16:creationId xmlns:a16="http://schemas.microsoft.com/office/drawing/2014/main" id="{7234E533-BD0B-4496-9280-49A56A195953}"/>
              </a:ext>
            </a:extLst>
          </p:cNvPr>
          <p:cNvSpPr/>
          <p:nvPr/>
        </p:nvSpPr>
        <p:spPr>
          <a:xfrm>
            <a:off x="4095160" y="2512730"/>
            <a:ext cx="902866" cy="135996"/>
          </a:xfrm>
          <a:prstGeom prst="leftArrow">
            <a:avLst/>
          </a:prstGeom>
          <a:ln>
            <a:solidFill>
              <a:srgbClr val="5CAC3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FI" dirty="0"/>
          </a:p>
        </p:txBody>
      </p:sp>
      <p:pic>
        <p:nvPicPr>
          <p:cNvPr id="25" name="Picture 24">
            <a:extLst>
              <a:ext uri="{FF2B5EF4-FFF2-40B4-BE49-F238E27FC236}">
                <a16:creationId xmlns:a16="http://schemas.microsoft.com/office/drawing/2014/main" id="{2FE87AAB-085D-424A-BEE7-3E1FD1782BCD}"/>
              </a:ext>
            </a:extLst>
          </p:cNvPr>
          <p:cNvPicPr>
            <a:picLocks noChangeAspect="1"/>
          </p:cNvPicPr>
          <p:nvPr/>
        </p:nvPicPr>
        <p:blipFill>
          <a:blip r:embed="rId5"/>
          <a:stretch>
            <a:fillRect/>
          </a:stretch>
        </p:blipFill>
        <p:spPr>
          <a:xfrm>
            <a:off x="5178832" y="2014014"/>
            <a:ext cx="723900" cy="342900"/>
          </a:xfrm>
          <a:prstGeom prst="rect">
            <a:avLst/>
          </a:prstGeom>
        </p:spPr>
      </p:pic>
      <p:pic>
        <p:nvPicPr>
          <p:cNvPr id="26" name="Picture 25">
            <a:extLst>
              <a:ext uri="{FF2B5EF4-FFF2-40B4-BE49-F238E27FC236}">
                <a16:creationId xmlns:a16="http://schemas.microsoft.com/office/drawing/2014/main" id="{85945B33-DFA3-4AB9-8273-F2104CA449A7}"/>
              </a:ext>
            </a:extLst>
          </p:cNvPr>
          <p:cNvPicPr>
            <a:picLocks noChangeAspect="1"/>
          </p:cNvPicPr>
          <p:nvPr/>
        </p:nvPicPr>
        <p:blipFill>
          <a:blip r:embed="rId6"/>
          <a:stretch>
            <a:fillRect/>
          </a:stretch>
        </p:blipFill>
        <p:spPr>
          <a:xfrm>
            <a:off x="5178832" y="2450141"/>
            <a:ext cx="942975" cy="342900"/>
          </a:xfrm>
          <a:prstGeom prst="rect">
            <a:avLst/>
          </a:prstGeom>
        </p:spPr>
      </p:pic>
      <p:pic>
        <p:nvPicPr>
          <p:cNvPr id="29" name="Picture 28">
            <a:extLst>
              <a:ext uri="{FF2B5EF4-FFF2-40B4-BE49-F238E27FC236}">
                <a16:creationId xmlns:a16="http://schemas.microsoft.com/office/drawing/2014/main" id="{41860D84-7841-4535-AA13-54984919A756}"/>
              </a:ext>
            </a:extLst>
          </p:cNvPr>
          <p:cNvPicPr>
            <a:picLocks noChangeAspect="1"/>
          </p:cNvPicPr>
          <p:nvPr/>
        </p:nvPicPr>
        <p:blipFill>
          <a:blip r:embed="rId7"/>
          <a:stretch>
            <a:fillRect/>
          </a:stretch>
        </p:blipFill>
        <p:spPr>
          <a:xfrm>
            <a:off x="6491083" y="4112475"/>
            <a:ext cx="1228725" cy="190500"/>
          </a:xfrm>
          <a:prstGeom prst="rect">
            <a:avLst/>
          </a:prstGeom>
          <a:ln>
            <a:noFill/>
          </a:ln>
          <a:effectLst>
            <a:outerShdw blurRad="292100" dist="139700" dir="2700000" algn="tl" rotWithShape="0">
              <a:srgbClr val="333333">
                <a:alpha val="65000"/>
              </a:srgbClr>
            </a:outerShdw>
          </a:effectLst>
        </p:spPr>
      </p:pic>
      <p:sp>
        <p:nvSpPr>
          <p:cNvPr id="30" name="TextBox 29">
            <a:extLst>
              <a:ext uri="{FF2B5EF4-FFF2-40B4-BE49-F238E27FC236}">
                <a16:creationId xmlns:a16="http://schemas.microsoft.com/office/drawing/2014/main" id="{53BF5582-3CA2-40F7-8510-562A78823E60}"/>
              </a:ext>
            </a:extLst>
          </p:cNvPr>
          <p:cNvSpPr txBox="1"/>
          <p:nvPr/>
        </p:nvSpPr>
        <p:spPr>
          <a:xfrm>
            <a:off x="3502422" y="390368"/>
            <a:ext cx="2348454" cy="415498"/>
          </a:xfrm>
          <a:prstGeom prst="rect">
            <a:avLst/>
          </a:prstGeom>
          <a:noFill/>
        </p:spPr>
        <p:txBody>
          <a:bodyPr wrap="square" rtlCol="0">
            <a:spAutoFit/>
          </a:bodyPr>
          <a:lstStyle/>
          <a:p>
            <a:r>
              <a:rPr lang="en-GB" dirty="0" err="1"/>
              <a:t>Vedin</a:t>
            </a:r>
            <a:r>
              <a:rPr lang="en-GB" dirty="0"/>
              <a:t> </a:t>
            </a:r>
            <a:r>
              <a:rPr lang="en-GB" dirty="0" err="1"/>
              <a:t>ja</a:t>
            </a:r>
            <a:r>
              <a:rPr lang="en-GB" dirty="0"/>
              <a:t> </a:t>
            </a:r>
            <a:r>
              <a:rPr lang="en-GB" dirty="0" err="1"/>
              <a:t>lukko</a:t>
            </a:r>
            <a:endParaRPr lang="en-FI" dirty="0"/>
          </a:p>
        </p:txBody>
      </p:sp>
      <p:sp>
        <p:nvSpPr>
          <p:cNvPr id="31" name="TextBox 30">
            <a:extLst>
              <a:ext uri="{FF2B5EF4-FFF2-40B4-BE49-F238E27FC236}">
                <a16:creationId xmlns:a16="http://schemas.microsoft.com/office/drawing/2014/main" id="{DB590FB3-DBFD-43D1-BDB1-F7E180539FF1}"/>
              </a:ext>
            </a:extLst>
          </p:cNvPr>
          <p:cNvSpPr txBox="1"/>
          <p:nvPr/>
        </p:nvSpPr>
        <p:spPr>
          <a:xfrm>
            <a:off x="3915695" y="2693908"/>
            <a:ext cx="2348454" cy="415498"/>
          </a:xfrm>
          <a:prstGeom prst="rect">
            <a:avLst/>
          </a:prstGeom>
          <a:noFill/>
        </p:spPr>
        <p:txBody>
          <a:bodyPr wrap="square" rtlCol="0">
            <a:spAutoFit/>
          </a:bodyPr>
          <a:lstStyle/>
          <a:p>
            <a:r>
              <a:rPr lang="en-GB" dirty="0" err="1"/>
              <a:t>Säädöt</a:t>
            </a:r>
            <a:endParaRPr lang="en-FI" dirty="0"/>
          </a:p>
        </p:txBody>
      </p:sp>
      <p:sp>
        <p:nvSpPr>
          <p:cNvPr id="32" name="TextBox 31">
            <a:extLst>
              <a:ext uri="{FF2B5EF4-FFF2-40B4-BE49-F238E27FC236}">
                <a16:creationId xmlns:a16="http://schemas.microsoft.com/office/drawing/2014/main" id="{556659F7-5771-4029-9C1A-0675C1E7029E}"/>
              </a:ext>
            </a:extLst>
          </p:cNvPr>
          <p:cNvSpPr txBox="1"/>
          <p:nvPr/>
        </p:nvSpPr>
        <p:spPr>
          <a:xfrm>
            <a:off x="3916602" y="4785564"/>
            <a:ext cx="2348454" cy="415498"/>
          </a:xfrm>
          <a:prstGeom prst="rect">
            <a:avLst/>
          </a:prstGeom>
          <a:noFill/>
        </p:spPr>
        <p:txBody>
          <a:bodyPr wrap="square" rtlCol="0">
            <a:spAutoFit/>
          </a:bodyPr>
          <a:lstStyle/>
          <a:p>
            <a:r>
              <a:rPr lang="en-GB" dirty="0" err="1"/>
              <a:t>Varusteet</a:t>
            </a:r>
            <a:endParaRPr lang="en-FI" dirty="0"/>
          </a:p>
        </p:txBody>
      </p:sp>
      <p:pic>
        <p:nvPicPr>
          <p:cNvPr id="34" name="Picture 33">
            <a:extLst>
              <a:ext uri="{FF2B5EF4-FFF2-40B4-BE49-F238E27FC236}">
                <a16:creationId xmlns:a16="http://schemas.microsoft.com/office/drawing/2014/main" id="{61776523-4DD6-4E23-9DD8-111CD322A3B2}"/>
              </a:ext>
            </a:extLst>
          </p:cNvPr>
          <p:cNvPicPr>
            <a:picLocks noChangeAspect="1"/>
          </p:cNvPicPr>
          <p:nvPr/>
        </p:nvPicPr>
        <p:blipFill rotWithShape="1">
          <a:blip r:embed="rId8"/>
          <a:srcRect l="19476" t="22892" r="42326" b="7526"/>
          <a:stretch/>
        </p:blipFill>
        <p:spPr>
          <a:xfrm>
            <a:off x="7798534" y="2958945"/>
            <a:ext cx="2623393" cy="2688061"/>
          </a:xfrm>
          <a:prstGeom prst="rect">
            <a:avLst/>
          </a:prstGeom>
        </p:spPr>
      </p:pic>
      <p:sp>
        <p:nvSpPr>
          <p:cNvPr id="35" name="TextBox 34">
            <a:extLst>
              <a:ext uri="{FF2B5EF4-FFF2-40B4-BE49-F238E27FC236}">
                <a16:creationId xmlns:a16="http://schemas.microsoft.com/office/drawing/2014/main" id="{E27A699F-5D84-4D0F-AED8-AD894F5D029B}"/>
              </a:ext>
            </a:extLst>
          </p:cNvPr>
          <p:cNvSpPr txBox="1"/>
          <p:nvPr/>
        </p:nvSpPr>
        <p:spPr>
          <a:xfrm>
            <a:off x="7798534" y="2450143"/>
            <a:ext cx="3235818" cy="430887"/>
          </a:xfrm>
          <a:prstGeom prst="rect">
            <a:avLst/>
          </a:prstGeom>
          <a:noFill/>
        </p:spPr>
        <p:txBody>
          <a:bodyPr wrap="square" rtlCol="0">
            <a:spAutoFit/>
          </a:bodyPr>
          <a:lstStyle/>
          <a:p>
            <a:r>
              <a:rPr lang="fi-FI" sz="1100" dirty="0"/>
              <a:t>Ovi aukeaa kirjoittamalla avautumisprosentti tai avattaessa se manuaalisesti. </a:t>
            </a:r>
            <a:endParaRPr lang="en-FI" sz="1100" dirty="0"/>
          </a:p>
        </p:txBody>
      </p:sp>
      <p:pic>
        <p:nvPicPr>
          <p:cNvPr id="36" name="Picture 35">
            <a:extLst>
              <a:ext uri="{FF2B5EF4-FFF2-40B4-BE49-F238E27FC236}">
                <a16:creationId xmlns:a16="http://schemas.microsoft.com/office/drawing/2014/main" id="{8A9394C7-3FC1-4013-8C01-8FC1EF813075}"/>
              </a:ext>
            </a:extLst>
          </p:cNvPr>
          <p:cNvPicPr>
            <a:picLocks noChangeAspect="1"/>
          </p:cNvPicPr>
          <p:nvPr/>
        </p:nvPicPr>
        <p:blipFill>
          <a:blip r:embed="rId9"/>
          <a:stretch>
            <a:fillRect/>
          </a:stretch>
        </p:blipFill>
        <p:spPr>
          <a:xfrm>
            <a:off x="468377" y="897071"/>
            <a:ext cx="1337734" cy="544706"/>
          </a:xfrm>
          <a:prstGeom prst="rect">
            <a:avLst/>
          </a:prstGeom>
          <a:ln>
            <a:noFill/>
          </a:ln>
          <a:effectLst>
            <a:outerShdw blurRad="292100" dist="139700" dir="2700000" algn="tl" rotWithShape="0">
              <a:srgbClr val="333333">
                <a:alpha val="65000"/>
              </a:srgbClr>
            </a:outerShdw>
          </a:effectLst>
        </p:spPr>
      </p:pic>
      <p:pic>
        <p:nvPicPr>
          <p:cNvPr id="37" name="Picture 36">
            <a:extLst>
              <a:ext uri="{FF2B5EF4-FFF2-40B4-BE49-F238E27FC236}">
                <a16:creationId xmlns:a16="http://schemas.microsoft.com/office/drawing/2014/main" id="{493C1ECC-8B37-498B-A924-FCEAA0964DA6}"/>
              </a:ext>
            </a:extLst>
          </p:cNvPr>
          <p:cNvPicPr>
            <a:picLocks noChangeAspect="1"/>
          </p:cNvPicPr>
          <p:nvPr/>
        </p:nvPicPr>
        <p:blipFill>
          <a:blip r:embed="rId10"/>
          <a:stretch>
            <a:fillRect/>
          </a:stretch>
        </p:blipFill>
        <p:spPr>
          <a:xfrm>
            <a:off x="6338682" y="977940"/>
            <a:ext cx="1533525" cy="495300"/>
          </a:xfrm>
          <a:prstGeom prst="rect">
            <a:avLst/>
          </a:prstGeom>
        </p:spPr>
      </p:pic>
      <p:pic>
        <p:nvPicPr>
          <p:cNvPr id="38" name="Picture 37">
            <a:extLst>
              <a:ext uri="{FF2B5EF4-FFF2-40B4-BE49-F238E27FC236}">
                <a16:creationId xmlns:a16="http://schemas.microsoft.com/office/drawing/2014/main" id="{90D5E097-D1F5-4FF7-BD09-286A5E4B7BF6}"/>
              </a:ext>
            </a:extLst>
          </p:cNvPr>
          <p:cNvPicPr>
            <a:picLocks noChangeAspect="1"/>
          </p:cNvPicPr>
          <p:nvPr/>
        </p:nvPicPr>
        <p:blipFill>
          <a:blip r:embed="rId11"/>
          <a:stretch>
            <a:fillRect/>
          </a:stretch>
        </p:blipFill>
        <p:spPr>
          <a:xfrm>
            <a:off x="41796" y="1599313"/>
            <a:ext cx="1820210" cy="253562"/>
          </a:xfrm>
          <a:prstGeom prst="rect">
            <a:avLst/>
          </a:prstGeom>
          <a:ln>
            <a:noFill/>
          </a:ln>
          <a:effectLst>
            <a:outerShdw blurRad="292100" dist="139700" dir="2700000" algn="tl" rotWithShape="0">
              <a:srgbClr val="333333">
                <a:alpha val="65000"/>
              </a:srgbClr>
            </a:outerShdw>
          </a:effectLst>
        </p:spPr>
      </p:pic>
      <p:pic>
        <p:nvPicPr>
          <p:cNvPr id="39" name="Picture 38">
            <a:extLst>
              <a:ext uri="{FF2B5EF4-FFF2-40B4-BE49-F238E27FC236}">
                <a16:creationId xmlns:a16="http://schemas.microsoft.com/office/drawing/2014/main" id="{79F32B0E-74CB-41E5-8070-0046E84637A7}"/>
              </a:ext>
            </a:extLst>
          </p:cNvPr>
          <p:cNvPicPr>
            <a:picLocks noChangeAspect="1"/>
          </p:cNvPicPr>
          <p:nvPr/>
        </p:nvPicPr>
        <p:blipFill>
          <a:blip r:embed="rId12"/>
          <a:stretch>
            <a:fillRect/>
          </a:stretch>
        </p:blipFill>
        <p:spPr>
          <a:xfrm>
            <a:off x="6338682" y="1563584"/>
            <a:ext cx="1905000" cy="266700"/>
          </a:xfrm>
          <a:prstGeom prst="rect">
            <a:avLst/>
          </a:prstGeom>
          <a:ln>
            <a:noFill/>
          </a:ln>
          <a:effectLst>
            <a:outerShdw blurRad="292100" dist="139700" dir="2700000" algn="tl" rotWithShape="0">
              <a:srgbClr val="333333">
                <a:alpha val="65000"/>
              </a:srgbClr>
            </a:outerShdw>
          </a:effectLst>
        </p:spPr>
      </p:pic>
      <p:pic>
        <p:nvPicPr>
          <p:cNvPr id="42" name="Picture 41">
            <a:extLst>
              <a:ext uri="{FF2B5EF4-FFF2-40B4-BE49-F238E27FC236}">
                <a16:creationId xmlns:a16="http://schemas.microsoft.com/office/drawing/2014/main" id="{CEEDA605-44EB-408E-83FB-F3D46662834A}"/>
              </a:ext>
            </a:extLst>
          </p:cNvPr>
          <p:cNvPicPr>
            <a:picLocks noChangeAspect="1"/>
          </p:cNvPicPr>
          <p:nvPr/>
        </p:nvPicPr>
        <p:blipFill>
          <a:blip r:embed="rId13"/>
          <a:stretch>
            <a:fillRect/>
          </a:stretch>
        </p:blipFill>
        <p:spPr>
          <a:xfrm>
            <a:off x="6457106" y="3524816"/>
            <a:ext cx="609600" cy="495300"/>
          </a:xfrm>
          <a:prstGeom prst="rect">
            <a:avLst/>
          </a:prstGeom>
          <a:ln>
            <a:noFill/>
          </a:ln>
          <a:effectLst>
            <a:outerShdw blurRad="292100" dist="139700" dir="2700000" algn="tl" rotWithShape="0">
              <a:srgbClr val="333333">
                <a:alpha val="65000"/>
              </a:srgbClr>
            </a:outerShdw>
          </a:effectLst>
        </p:spPr>
      </p:pic>
      <p:pic>
        <p:nvPicPr>
          <p:cNvPr id="43" name="Picture 42">
            <a:extLst>
              <a:ext uri="{FF2B5EF4-FFF2-40B4-BE49-F238E27FC236}">
                <a16:creationId xmlns:a16="http://schemas.microsoft.com/office/drawing/2014/main" id="{021603F1-F31B-4D5A-A230-35DE6CBE948F}"/>
              </a:ext>
            </a:extLst>
          </p:cNvPr>
          <p:cNvPicPr>
            <a:picLocks noChangeAspect="1"/>
          </p:cNvPicPr>
          <p:nvPr/>
        </p:nvPicPr>
        <p:blipFill>
          <a:blip r:embed="rId14"/>
          <a:stretch>
            <a:fillRect/>
          </a:stretch>
        </p:blipFill>
        <p:spPr>
          <a:xfrm>
            <a:off x="564079" y="4192477"/>
            <a:ext cx="1219200" cy="495300"/>
          </a:xfrm>
          <a:prstGeom prst="rect">
            <a:avLst/>
          </a:prstGeom>
          <a:ln>
            <a:noFill/>
          </a:ln>
          <a:effectLst>
            <a:outerShdw blurRad="292100" dist="139700" dir="2700000" algn="tl" rotWithShape="0">
              <a:srgbClr val="333333">
                <a:alpha val="65000"/>
              </a:srgbClr>
            </a:outerShdw>
          </a:effectLst>
        </p:spPr>
      </p:pic>
      <p:pic>
        <p:nvPicPr>
          <p:cNvPr id="44" name="Picture 43">
            <a:extLst>
              <a:ext uri="{FF2B5EF4-FFF2-40B4-BE49-F238E27FC236}">
                <a16:creationId xmlns:a16="http://schemas.microsoft.com/office/drawing/2014/main" id="{373A70A0-85AB-49C7-81FC-7B78412E58BF}"/>
              </a:ext>
            </a:extLst>
          </p:cNvPr>
          <p:cNvPicPr>
            <a:picLocks noChangeAspect="1"/>
          </p:cNvPicPr>
          <p:nvPr/>
        </p:nvPicPr>
        <p:blipFill>
          <a:blip r:embed="rId15"/>
          <a:stretch>
            <a:fillRect/>
          </a:stretch>
        </p:blipFill>
        <p:spPr>
          <a:xfrm>
            <a:off x="330338" y="5223375"/>
            <a:ext cx="2152484" cy="740162"/>
          </a:xfrm>
          <a:prstGeom prst="rect">
            <a:avLst/>
          </a:prstGeom>
          <a:ln>
            <a:noFill/>
          </a:ln>
          <a:effectLst>
            <a:outerShdw blurRad="292100" dist="139700" dir="2700000" algn="tl" rotWithShape="0">
              <a:srgbClr val="333333">
                <a:alpha val="65000"/>
              </a:srgbClr>
            </a:outerShdw>
          </a:effectLst>
        </p:spPr>
      </p:pic>
      <p:sp>
        <p:nvSpPr>
          <p:cNvPr id="45" name="Rectangle 44">
            <a:extLst>
              <a:ext uri="{FF2B5EF4-FFF2-40B4-BE49-F238E27FC236}">
                <a16:creationId xmlns:a16="http://schemas.microsoft.com/office/drawing/2014/main" id="{443807AA-B3F0-4435-AB71-A5FBBA47761E}"/>
              </a:ext>
            </a:extLst>
          </p:cNvPr>
          <p:cNvSpPr/>
          <p:nvPr/>
        </p:nvSpPr>
        <p:spPr>
          <a:xfrm>
            <a:off x="302206" y="5234314"/>
            <a:ext cx="2163852" cy="740162"/>
          </a:xfrm>
          <a:prstGeom prst="rect">
            <a:avLst/>
          </a:prstGeom>
          <a:noFill/>
          <a:ln w="3810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FI"/>
          </a:p>
        </p:txBody>
      </p:sp>
      <p:sp>
        <p:nvSpPr>
          <p:cNvPr id="46" name="TextBox 45">
            <a:extLst>
              <a:ext uri="{FF2B5EF4-FFF2-40B4-BE49-F238E27FC236}">
                <a16:creationId xmlns:a16="http://schemas.microsoft.com/office/drawing/2014/main" id="{4034458E-AFA5-4DD9-A779-0B358130E84C}"/>
              </a:ext>
            </a:extLst>
          </p:cNvPr>
          <p:cNvSpPr txBox="1"/>
          <p:nvPr/>
        </p:nvSpPr>
        <p:spPr>
          <a:xfrm>
            <a:off x="407555" y="4781549"/>
            <a:ext cx="2152484" cy="430887"/>
          </a:xfrm>
          <a:prstGeom prst="rect">
            <a:avLst/>
          </a:prstGeom>
          <a:noFill/>
        </p:spPr>
        <p:txBody>
          <a:bodyPr wrap="square" rtlCol="0">
            <a:spAutoFit/>
          </a:bodyPr>
          <a:lstStyle/>
          <a:p>
            <a:r>
              <a:rPr lang="fi-FI" sz="1100" dirty="0"/>
              <a:t>Mikäli tahdot tunnuksen näkyviin valitse valikosta kyllä</a:t>
            </a:r>
            <a:endParaRPr lang="en-FI" sz="1100" dirty="0"/>
          </a:p>
        </p:txBody>
      </p:sp>
      <p:pic>
        <p:nvPicPr>
          <p:cNvPr id="48" name="Picture 47">
            <a:extLst>
              <a:ext uri="{FF2B5EF4-FFF2-40B4-BE49-F238E27FC236}">
                <a16:creationId xmlns:a16="http://schemas.microsoft.com/office/drawing/2014/main" id="{813C99BF-20B0-4022-A645-F12344FF3C42}"/>
              </a:ext>
            </a:extLst>
          </p:cNvPr>
          <p:cNvPicPr>
            <a:picLocks noChangeAspect="1"/>
          </p:cNvPicPr>
          <p:nvPr/>
        </p:nvPicPr>
        <p:blipFill rotWithShape="1">
          <a:blip r:embed="rId16"/>
          <a:srcRect l="3398" t="46235" r="62840" b="44467"/>
          <a:stretch/>
        </p:blipFill>
        <p:spPr>
          <a:xfrm>
            <a:off x="24678" y="3701189"/>
            <a:ext cx="1820211" cy="2382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617813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A5BE72F-CCE3-49A9-8EB0-35527AB04A80}"/>
              </a:ext>
            </a:extLst>
          </p:cNvPr>
          <p:cNvSpPr txBox="1"/>
          <p:nvPr/>
        </p:nvSpPr>
        <p:spPr>
          <a:xfrm>
            <a:off x="6513168" y="2278410"/>
            <a:ext cx="4479277" cy="3323987"/>
          </a:xfrm>
          <a:prstGeom prst="rect">
            <a:avLst/>
          </a:prstGeom>
          <a:noFill/>
        </p:spPr>
        <p:txBody>
          <a:bodyPr wrap="square" rtlCol="0">
            <a:spAutoFit/>
          </a:bodyPr>
          <a:lstStyle/>
          <a:p>
            <a:pPr marL="342900" indent="-342900">
              <a:buFont typeface="Wingdings" panose="05000000000000000000" pitchFamily="2" charset="2"/>
              <a:buChar char="v"/>
            </a:pPr>
            <a:r>
              <a:rPr lang="en-GB" dirty="0">
                <a:solidFill>
                  <a:srgbClr val="5CAC34"/>
                </a:solidFill>
              </a:rPr>
              <a:t>D9 </a:t>
            </a:r>
            <a:r>
              <a:rPr lang="en-GB" dirty="0" err="1">
                <a:solidFill>
                  <a:srgbClr val="5CAC34"/>
                </a:solidFill>
              </a:rPr>
              <a:t>lasioven</a:t>
            </a:r>
            <a:r>
              <a:rPr lang="en-GB" dirty="0">
                <a:solidFill>
                  <a:srgbClr val="5CAC34"/>
                </a:solidFill>
              </a:rPr>
              <a:t> </a:t>
            </a:r>
            <a:r>
              <a:rPr lang="en-GB" dirty="0" err="1">
                <a:solidFill>
                  <a:srgbClr val="5CAC34"/>
                </a:solidFill>
              </a:rPr>
              <a:t>materiaalivaihtoehdot</a:t>
            </a:r>
            <a:r>
              <a:rPr lang="en-GB" dirty="0">
                <a:solidFill>
                  <a:srgbClr val="5CAC34"/>
                </a:solidFill>
              </a:rPr>
              <a:t>:</a:t>
            </a:r>
          </a:p>
          <a:p>
            <a:endParaRPr lang="en-GB" dirty="0"/>
          </a:p>
          <a:p>
            <a:pPr marL="342900" indent="-342900">
              <a:buFont typeface="Wingdings" panose="05000000000000000000" pitchFamily="2" charset="2"/>
              <a:buChar char="ü"/>
            </a:pPr>
            <a:r>
              <a:rPr lang="en-GB" dirty="0" err="1"/>
              <a:t>Opaali</a:t>
            </a:r>
            <a:endParaRPr lang="en-GB" dirty="0"/>
          </a:p>
          <a:p>
            <a:pPr marL="342900" indent="-342900">
              <a:buFont typeface="Wingdings" panose="05000000000000000000" pitchFamily="2" charset="2"/>
              <a:buChar char="ü"/>
            </a:pPr>
            <a:r>
              <a:rPr lang="en-GB" dirty="0" err="1"/>
              <a:t>Kirkas</a:t>
            </a:r>
            <a:endParaRPr lang="en-GB" dirty="0"/>
          </a:p>
          <a:p>
            <a:pPr marL="342900" indent="-342900">
              <a:buFont typeface="Wingdings" panose="05000000000000000000" pitchFamily="2" charset="2"/>
              <a:buChar char="ü"/>
            </a:pPr>
            <a:r>
              <a:rPr lang="en-GB" dirty="0" err="1"/>
              <a:t>Tumman</a:t>
            </a:r>
            <a:r>
              <a:rPr lang="en-GB" dirty="0"/>
              <a:t> </a:t>
            </a:r>
            <a:r>
              <a:rPr lang="en-GB" dirty="0" err="1"/>
              <a:t>harmaa</a:t>
            </a:r>
            <a:endParaRPr lang="en-GB" dirty="0"/>
          </a:p>
          <a:p>
            <a:pPr marL="342900" indent="-342900">
              <a:buFont typeface="Wingdings" panose="05000000000000000000" pitchFamily="2" charset="2"/>
              <a:buChar char="ü"/>
            </a:pPr>
            <a:r>
              <a:rPr lang="en-GB" dirty="0" err="1"/>
              <a:t>Pronssi</a:t>
            </a:r>
            <a:endParaRPr lang="en-GB" dirty="0"/>
          </a:p>
          <a:p>
            <a:pPr marL="342900" indent="-342900">
              <a:buFont typeface="Wingdings" panose="05000000000000000000" pitchFamily="2" charset="2"/>
              <a:buChar char="ü"/>
            </a:pPr>
            <a:r>
              <a:rPr lang="en-GB" dirty="0" err="1"/>
              <a:t>Kirkas</a:t>
            </a:r>
            <a:r>
              <a:rPr lang="en-GB" dirty="0"/>
              <a:t> </a:t>
            </a:r>
            <a:r>
              <a:rPr lang="en-GB" dirty="0" err="1"/>
              <a:t>mustalla</a:t>
            </a:r>
            <a:r>
              <a:rPr lang="en-GB" dirty="0"/>
              <a:t> </a:t>
            </a:r>
            <a:r>
              <a:rPr lang="en-GB" dirty="0" err="1"/>
              <a:t>ristikolla</a:t>
            </a:r>
            <a:endParaRPr lang="en-GB" dirty="0"/>
          </a:p>
          <a:p>
            <a:pPr marL="342900" indent="-342900">
              <a:buFont typeface="Wingdings" panose="05000000000000000000" pitchFamily="2" charset="2"/>
              <a:buChar char="ü"/>
            </a:pPr>
            <a:r>
              <a:rPr lang="en-GB" dirty="0"/>
              <a:t>ArchiCAD / </a:t>
            </a:r>
            <a:r>
              <a:rPr lang="en-GB" dirty="0" err="1"/>
              <a:t>antaa</a:t>
            </a:r>
            <a:r>
              <a:rPr lang="en-GB" dirty="0"/>
              <a:t> </a:t>
            </a:r>
            <a:r>
              <a:rPr lang="en-GB" dirty="0" err="1"/>
              <a:t>mahdollisuuden</a:t>
            </a:r>
            <a:r>
              <a:rPr lang="en-GB" dirty="0"/>
              <a:t> </a:t>
            </a:r>
            <a:r>
              <a:rPr lang="en-GB" dirty="0" err="1"/>
              <a:t>valita</a:t>
            </a:r>
            <a:r>
              <a:rPr lang="en-GB" dirty="0"/>
              <a:t> </a:t>
            </a:r>
            <a:r>
              <a:rPr lang="fi-FI" dirty="0"/>
              <a:t>vaihtoehtoisia värejä sekä materiaaleja.</a:t>
            </a:r>
            <a:endParaRPr lang="en-GB" dirty="0"/>
          </a:p>
        </p:txBody>
      </p:sp>
      <p:sp>
        <p:nvSpPr>
          <p:cNvPr id="6" name="Rectangle 5">
            <a:extLst>
              <a:ext uri="{FF2B5EF4-FFF2-40B4-BE49-F238E27FC236}">
                <a16:creationId xmlns:a16="http://schemas.microsoft.com/office/drawing/2014/main" id="{73ACF09D-9F34-4C5E-B0BC-27C08ED6EC80}"/>
              </a:ext>
            </a:extLst>
          </p:cNvPr>
          <p:cNvSpPr/>
          <p:nvPr/>
        </p:nvSpPr>
        <p:spPr>
          <a:xfrm>
            <a:off x="282394" y="943914"/>
            <a:ext cx="3914726" cy="415498"/>
          </a:xfrm>
          <a:prstGeom prst="rect">
            <a:avLst/>
          </a:prstGeom>
        </p:spPr>
        <p:txBody>
          <a:bodyPr wrap="none">
            <a:spAutoFit/>
          </a:bodyPr>
          <a:lstStyle/>
          <a:p>
            <a:pPr marL="342900" indent="-342900">
              <a:buFont typeface="Wingdings" panose="05000000000000000000" pitchFamily="2" charset="2"/>
              <a:buChar char="Ø"/>
            </a:pPr>
            <a:r>
              <a:rPr lang="en-GB" b="1" dirty="0" err="1">
                <a:solidFill>
                  <a:srgbClr val="5CAC34"/>
                </a:solidFill>
              </a:rPr>
              <a:t>Liune</a:t>
            </a:r>
            <a:r>
              <a:rPr lang="en-GB" b="1" dirty="0">
                <a:solidFill>
                  <a:srgbClr val="5CAC34"/>
                </a:solidFill>
              </a:rPr>
              <a:t> </a:t>
            </a:r>
            <a:r>
              <a:rPr lang="en-GB" b="1" dirty="0" err="1">
                <a:solidFill>
                  <a:srgbClr val="5CAC34"/>
                </a:solidFill>
              </a:rPr>
              <a:t>kirjasto</a:t>
            </a:r>
            <a:r>
              <a:rPr lang="en-GB" b="1" dirty="0">
                <a:solidFill>
                  <a:srgbClr val="5CAC34"/>
                </a:solidFill>
              </a:rPr>
              <a:t> </a:t>
            </a:r>
            <a:r>
              <a:rPr lang="en-GB" b="1" dirty="0" err="1">
                <a:solidFill>
                  <a:srgbClr val="5CAC34"/>
                </a:solidFill>
              </a:rPr>
              <a:t>päivitykset</a:t>
            </a:r>
            <a:r>
              <a:rPr lang="en-GB" b="1" dirty="0">
                <a:solidFill>
                  <a:srgbClr val="5CAC34"/>
                </a:solidFill>
              </a:rPr>
              <a:t> 2020</a:t>
            </a:r>
            <a:endParaRPr lang="en-FI" b="1" dirty="0">
              <a:solidFill>
                <a:srgbClr val="5CAC34"/>
              </a:solidFill>
            </a:endParaRPr>
          </a:p>
        </p:txBody>
      </p:sp>
      <p:pic>
        <p:nvPicPr>
          <p:cNvPr id="2" name="Picture 1">
            <a:extLst>
              <a:ext uri="{FF2B5EF4-FFF2-40B4-BE49-F238E27FC236}">
                <a16:creationId xmlns:a16="http://schemas.microsoft.com/office/drawing/2014/main" id="{0258FA2D-071F-47F0-8062-D05E779515C0}"/>
              </a:ext>
            </a:extLst>
          </p:cNvPr>
          <p:cNvPicPr>
            <a:picLocks noChangeAspect="1"/>
          </p:cNvPicPr>
          <p:nvPr/>
        </p:nvPicPr>
        <p:blipFill>
          <a:blip r:embed="rId2"/>
          <a:stretch>
            <a:fillRect/>
          </a:stretch>
        </p:blipFill>
        <p:spPr>
          <a:xfrm>
            <a:off x="753547" y="1799324"/>
            <a:ext cx="5677200" cy="3219450"/>
          </a:xfrm>
          <a:prstGeom prst="rect">
            <a:avLst/>
          </a:prstGeom>
          <a:ln>
            <a:noFill/>
          </a:ln>
          <a:effectLst>
            <a:outerShdw blurRad="292100" dist="139700" dir="2700000" algn="tl" rotWithShape="0">
              <a:srgbClr val="333333">
                <a:alpha val="65000"/>
              </a:srgbClr>
            </a:outerShdw>
          </a:effectLst>
        </p:spPr>
      </p:pic>
      <p:sp>
        <p:nvSpPr>
          <p:cNvPr id="9" name="Arrow: Left 8">
            <a:extLst>
              <a:ext uri="{FF2B5EF4-FFF2-40B4-BE49-F238E27FC236}">
                <a16:creationId xmlns:a16="http://schemas.microsoft.com/office/drawing/2014/main" id="{CEED76B2-5EC1-4B26-8E1F-774FBECB6FEF}"/>
              </a:ext>
            </a:extLst>
          </p:cNvPr>
          <p:cNvSpPr/>
          <p:nvPr/>
        </p:nvSpPr>
        <p:spPr>
          <a:xfrm rot="16200000">
            <a:off x="1825334" y="4908305"/>
            <a:ext cx="902866" cy="135996"/>
          </a:xfrm>
          <a:prstGeom prst="leftArrow">
            <a:avLst/>
          </a:prstGeom>
          <a:ln>
            <a:solidFill>
              <a:srgbClr val="5CAC3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FI"/>
          </a:p>
        </p:txBody>
      </p:sp>
      <p:pic>
        <p:nvPicPr>
          <p:cNvPr id="5" name="Picture 4">
            <a:extLst>
              <a:ext uri="{FF2B5EF4-FFF2-40B4-BE49-F238E27FC236}">
                <a16:creationId xmlns:a16="http://schemas.microsoft.com/office/drawing/2014/main" id="{A886EC41-C23B-4132-BF03-D29E0186B763}"/>
              </a:ext>
            </a:extLst>
          </p:cNvPr>
          <p:cNvPicPr>
            <a:picLocks noChangeAspect="1"/>
          </p:cNvPicPr>
          <p:nvPr/>
        </p:nvPicPr>
        <p:blipFill>
          <a:blip r:embed="rId3"/>
          <a:stretch>
            <a:fillRect/>
          </a:stretch>
        </p:blipFill>
        <p:spPr>
          <a:xfrm>
            <a:off x="1852798" y="5458686"/>
            <a:ext cx="1438275" cy="9525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251226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2036C8D-0398-4534-9576-9CBA37F2E3E4}"/>
              </a:ext>
            </a:extLst>
          </p:cNvPr>
          <p:cNvSpPr txBox="1"/>
          <p:nvPr/>
        </p:nvSpPr>
        <p:spPr>
          <a:xfrm>
            <a:off x="194553" y="1917444"/>
            <a:ext cx="1254869" cy="415498"/>
          </a:xfrm>
          <a:prstGeom prst="rect">
            <a:avLst/>
          </a:prstGeom>
          <a:noFill/>
        </p:spPr>
        <p:txBody>
          <a:bodyPr wrap="square" rtlCol="0">
            <a:spAutoFit/>
          </a:bodyPr>
          <a:lstStyle/>
          <a:p>
            <a:pPr marL="342900" indent="-342900">
              <a:buFont typeface="Wingdings" panose="05000000000000000000" pitchFamily="2" charset="2"/>
              <a:buChar char="ü"/>
            </a:pPr>
            <a:r>
              <a:rPr lang="en-GB" sz="1800" dirty="0" err="1"/>
              <a:t>opaa</a:t>
            </a:r>
            <a:r>
              <a:rPr lang="en-GB" dirty="0" err="1"/>
              <a:t>li</a:t>
            </a:r>
            <a:endParaRPr lang="en-FI" dirty="0"/>
          </a:p>
        </p:txBody>
      </p:sp>
      <p:sp>
        <p:nvSpPr>
          <p:cNvPr id="6" name="TextBox 5">
            <a:extLst>
              <a:ext uri="{FF2B5EF4-FFF2-40B4-BE49-F238E27FC236}">
                <a16:creationId xmlns:a16="http://schemas.microsoft.com/office/drawing/2014/main" id="{9E618DE5-1A82-46A0-B8CF-250F366B6E82}"/>
              </a:ext>
            </a:extLst>
          </p:cNvPr>
          <p:cNvSpPr txBox="1"/>
          <p:nvPr/>
        </p:nvSpPr>
        <p:spPr>
          <a:xfrm>
            <a:off x="2389761" y="1934752"/>
            <a:ext cx="1254869" cy="369332"/>
          </a:xfrm>
          <a:prstGeom prst="rect">
            <a:avLst/>
          </a:prstGeom>
          <a:noFill/>
        </p:spPr>
        <p:txBody>
          <a:bodyPr wrap="square" rtlCol="0">
            <a:spAutoFit/>
          </a:bodyPr>
          <a:lstStyle/>
          <a:p>
            <a:pPr marL="342900" indent="-342900">
              <a:buFont typeface="Wingdings" panose="05000000000000000000" pitchFamily="2" charset="2"/>
              <a:buChar char="ü"/>
            </a:pPr>
            <a:r>
              <a:rPr lang="en-GB" sz="1800" dirty="0" err="1"/>
              <a:t>kirkas</a:t>
            </a:r>
            <a:endParaRPr lang="en-FI" sz="1800" dirty="0"/>
          </a:p>
        </p:txBody>
      </p:sp>
      <p:sp>
        <p:nvSpPr>
          <p:cNvPr id="7" name="TextBox 6">
            <a:extLst>
              <a:ext uri="{FF2B5EF4-FFF2-40B4-BE49-F238E27FC236}">
                <a16:creationId xmlns:a16="http://schemas.microsoft.com/office/drawing/2014/main" id="{16027EB9-7219-4A5A-95A0-8D09E0C037B2}"/>
              </a:ext>
            </a:extLst>
          </p:cNvPr>
          <p:cNvSpPr txBox="1"/>
          <p:nvPr/>
        </p:nvSpPr>
        <p:spPr>
          <a:xfrm>
            <a:off x="4450995" y="1917444"/>
            <a:ext cx="2056809" cy="369332"/>
          </a:xfrm>
          <a:prstGeom prst="rect">
            <a:avLst/>
          </a:prstGeom>
          <a:noFill/>
        </p:spPr>
        <p:txBody>
          <a:bodyPr wrap="square" rtlCol="0">
            <a:spAutoFit/>
          </a:bodyPr>
          <a:lstStyle/>
          <a:p>
            <a:pPr marL="342900" indent="-342900">
              <a:buFont typeface="Wingdings" panose="05000000000000000000" pitchFamily="2" charset="2"/>
              <a:buChar char="ü"/>
            </a:pPr>
            <a:r>
              <a:rPr lang="en-GB" sz="1800" dirty="0" err="1"/>
              <a:t>tumma</a:t>
            </a:r>
            <a:r>
              <a:rPr lang="en-GB" sz="1800" dirty="0"/>
              <a:t> </a:t>
            </a:r>
            <a:r>
              <a:rPr lang="en-GB" sz="1800" dirty="0" err="1"/>
              <a:t>harmaa</a:t>
            </a:r>
            <a:endParaRPr lang="en-FI" sz="1800" dirty="0"/>
          </a:p>
        </p:txBody>
      </p:sp>
      <p:sp>
        <p:nvSpPr>
          <p:cNvPr id="8" name="TextBox 7">
            <a:extLst>
              <a:ext uri="{FF2B5EF4-FFF2-40B4-BE49-F238E27FC236}">
                <a16:creationId xmlns:a16="http://schemas.microsoft.com/office/drawing/2014/main" id="{45B1468E-683B-47A5-8E0A-EB7A3C022454}"/>
              </a:ext>
            </a:extLst>
          </p:cNvPr>
          <p:cNvSpPr txBox="1"/>
          <p:nvPr/>
        </p:nvSpPr>
        <p:spPr>
          <a:xfrm>
            <a:off x="6835303" y="1921556"/>
            <a:ext cx="1376026" cy="369332"/>
          </a:xfrm>
          <a:prstGeom prst="rect">
            <a:avLst/>
          </a:prstGeom>
          <a:noFill/>
        </p:spPr>
        <p:txBody>
          <a:bodyPr wrap="square" rtlCol="0">
            <a:spAutoFit/>
          </a:bodyPr>
          <a:lstStyle/>
          <a:p>
            <a:pPr marL="342900" indent="-342900">
              <a:buFont typeface="Wingdings" panose="05000000000000000000" pitchFamily="2" charset="2"/>
              <a:buChar char="ü"/>
            </a:pPr>
            <a:r>
              <a:rPr lang="en-GB" sz="1800" dirty="0" err="1"/>
              <a:t>pronssi</a:t>
            </a:r>
            <a:endParaRPr lang="en-FI" sz="1800" dirty="0"/>
          </a:p>
        </p:txBody>
      </p:sp>
      <p:sp>
        <p:nvSpPr>
          <p:cNvPr id="9" name="TextBox 8">
            <a:extLst>
              <a:ext uri="{FF2B5EF4-FFF2-40B4-BE49-F238E27FC236}">
                <a16:creationId xmlns:a16="http://schemas.microsoft.com/office/drawing/2014/main" id="{600931E0-96E8-4924-B901-D0CB9542B1DF}"/>
              </a:ext>
            </a:extLst>
          </p:cNvPr>
          <p:cNvSpPr txBox="1"/>
          <p:nvPr/>
        </p:nvSpPr>
        <p:spPr>
          <a:xfrm>
            <a:off x="8744136" y="1939090"/>
            <a:ext cx="2108252" cy="646331"/>
          </a:xfrm>
          <a:prstGeom prst="rect">
            <a:avLst/>
          </a:prstGeom>
          <a:noFill/>
        </p:spPr>
        <p:txBody>
          <a:bodyPr wrap="square" rtlCol="0">
            <a:spAutoFit/>
          </a:bodyPr>
          <a:lstStyle/>
          <a:p>
            <a:pPr marL="342900" indent="-342900">
              <a:buFont typeface="Wingdings" panose="05000000000000000000" pitchFamily="2" charset="2"/>
              <a:buChar char="ü"/>
            </a:pPr>
            <a:r>
              <a:rPr lang="en-GB" sz="1800" dirty="0" err="1"/>
              <a:t>kirkas</a:t>
            </a:r>
            <a:r>
              <a:rPr lang="en-GB" sz="1800" dirty="0"/>
              <a:t> </a:t>
            </a:r>
            <a:r>
              <a:rPr lang="en-GB" sz="1800" dirty="0" err="1"/>
              <a:t>mustalla</a:t>
            </a:r>
            <a:r>
              <a:rPr lang="en-GB" sz="1800" dirty="0"/>
              <a:t> </a:t>
            </a:r>
            <a:r>
              <a:rPr lang="en-GB" sz="1800" dirty="0" err="1"/>
              <a:t>ristikolla</a:t>
            </a:r>
            <a:endParaRPr lang="en-FI" sz="1800" dirty="0"/>
          </a:p>
        </p:txBody>
      </p:sp>
      <p:pic>
        <p:nvPicPr>
          <p:cNvPr id="2" name="Picture 1">
            <a:extLst>
              <a:ext uri="{FF2B5EF4-FFF2-40B4-BE49-F238E27FC236}">
                <a16:creationId xmlns:a16="http://schemas.microsoft.com/office/drawing/2014/main" id="{6A914B71-2620-4B02-A571-CC2A3041716A}"/>
              </a:ext>
            </a:extLst>
          </p:cNvPr>
          <p:cNvPicPr>
            <a:picLocks noChangeAspect="1"/>
          </p:cNvPicPr>
          <p:nvPr/>
        </p:nvPicPr>
        <p:blipFill>
          <a:blip r:embed="rId2"/>
          <a:stretch>
            <a:fillRect/>
          </a:stretch>
        </p:blipFill>
        <p:spPr>
          <a:xfrm>
            <a:off x="0" y="2585421"/>
            <a:ext cx="10688638" cy="3793405"/>
          </a:xfrm>
          <a:prstGeom prst="rect">
            <a:avLst/>
          </a:prstGeom>
        </p:spPr>
      </p:pic>
    </p:spTree>
    <p:extLst>
      <p:ext uri="{BB962C8B-B14F-4D97-AF65-F5344CB8AC3E}">
        <p14:creationId xmlns:p14="http://schemas.microsoft.com/office/powerpoint/2010/main" val="42519211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B14B54C-9908-4D8D-A970-BE1918018CAB}"/>
              </a:ext>
            </a:extLst>
          </p:cNvPr>
          <p:cNvSpPr txBox="1"/>
          <p:nvPr/>
        </p:nvSpPr>
        <p:spPr>
          <a:xfrm>
            <a:off x="6328342" y="2278410"/>
            <a:ext cx="4479277" cy="3647152"/>
          </a:xfrm>
          <a:prstGeom prst="rect">
            <a:avLst/>
          </a:prstGeom>
          <a:noFill/>
        </p:spPr>
        <p:txBody>
          <a:bodyPr wrap="square" rtlCol="0">
            <a:spAutoFit/>
          </a:bodyPr>
          <a:lstStyle/>
          <a:p>
            <a:pPr marL="342900" indent="-342900">
              <a:buFont typeface="Wingdings" panose="05000000000000000000" pitchFamily="2" charset="2"/>
              <a:buChar char="v"/>
            </a:pPr>
            <a:r>
              <a:rPr lang="fi-FI" dirty="0">
                <a:solidFill>
                  <a:srgbClr val="5CAC34"/>
                </a:solidFill>
              </a:rPr>
              <a:t>D10- Peilin materiaaliksi valitaan:</a:t>
            </a:r>
          </a:p>
          <a:p>
            <a:pPr marL="342900" indent="-342900">
              <a:buFont typeface="Wingdings" panose="05000000000000000000" pitchFamily="2" charset="2"/>
              <a:buChar char="ü"/>
            </a:pPr>
            <a:r>
              <a:rPr lang="en-GB" dirty="0" err="1"/>
              <a:t>Peili</a:t>
            </a:r>
            <a:r>
              <a:rPr lang="en-GB" dirty="0"/>
              <a:t> (</a:t>
            </a:r>
            <a:r>
              <a:rPr lang="en-GB" dirty="0" err="1"/>
              <a:t>kuvastinpeili</a:t>
            </a:r>
            <a:r>
              <a:rPr lang="en-GB" dirty="0"/>
              <a:t>)</a:t>
            </a:r>
          </a:p>
          <a:p>
            <a:pPr marL="342900" indent="-342900">
              <a:buFont typeface="Wingdings" panose="05000000000000000000" pitchFamily="2" charset="2"/>
              <a:buChar char="ü"/>
            </a:pPr>
            <a:r>
              <a:rPr lang="en-GB" dirty="0" err="1"/>
              <a:t>Valkoinen</a:t>
            </a:r>
            <a:endParaRPr lang="en-GB" dirty="0"/>
          </a:p>
          <a:p>
            <a:pPr marL="342900" indent="-342900">
              <a:buFont typeface="Wingdings" panose="05000000000000000000" pitchFamily="2" charset="2"/>
              <a:buChar char="ü"/>
            </a:pPr>
            <a:r>
              <a:rPr lang="en-GB" dirty="0" err="1"/>
              <a:t>Opaali</a:t>
            </a:r>
            <a:endParaRPr lang="en-GB" dirty="0"/>
          </a:p>
          <a:p>
            <a:pPr marL="342900" indent="-342900">
              <a:buFont typeface="Wingdings" panose="05000000000000000000" pitchFamily="2" charset="2"/>
              <a:buChar char="ü"/>
            </a:pPr>
            <a:r>
              <a:rPr lang="en-GB" dirty="0"/>
              <a:t>ArchiCAD </a:t>
            </a:r>
          </a:p>
          <a:p>
            <a:pPr marL="342900" indent="-342900">
              <a:buFont typeface="Wingdings" panose="05000000000000000000" pitchFamily="2" charset="2"/>
              <a:buChar char="v"/>
            </a:pPr>
            <a:r>
              <a:rPr lang="en-GB" dirty="0" err="1">
                <a:solidFill>
                  <a:srgbClr val="5CAC34"/>
                </a:solidFill>
              </a:rPr>
              <a:t>Ovipeilin</a:t>
            </a:r>
            <a:r>
              <a:rPr lang="en-GB" dirty="0">
                <a:solidFill>
                  <a:srgbClr val="5CAC34"/>
                </a:solidFill>
              </a:rPr>
              <a:t> </a:t>
            </a:r>
            <a:r>
              <a:rPr lang="en-GB" dirty="0" err="1">
                <a:solidFill>
                  <a:srgbClr val="5CAC34"/>
                </a:solidFill>
              </a:rPr>
              <a:t>sijainti</a:t>
            </a:r>
            <a:endParaRPr lang="en-GB" dirty="0">
              <a:solidFill>
                <a:srgbClr val="5CAC34"/>
              </a:solidFill>
            </a:endParaRPr>
          </a:p>
          <a:p>
            <a:pPr marL="342900" indent="-342900">
              <a:buFont typeface="Wingdings" panose="05000000000000000000" pitchFamily="2" charset="2"/>
              <a:buChar char="ü"/>
            </a:pPr>
            <a:r>
              <a:rPr lang="en-GB" dirty="0" err="1"/>
              <a:t>Avautumispuolella</a:t>
            </a:r>
            <a:endParaRPr lang="en-GB" dirty="0"/>
          </a:p>
          <a:p>
            <a:pPr marL="342900" indent="-342900">
              <a:buFont typeface="Wingdings" panose="05000000000000000000" pitchFamily="2" charset="2"/>
              <a:buChar char="ü"/>
            </a:pPr>
            <a:r>
              <a:rPr lang="en-GB" dirty="0" err="1"/>
              <a:t>Vastapuolella</a:t>
            </a:r>
            <a:endParaRPr lang="en-GB" dirty="0"/>
          </a:p>
          <a:p>
            <a:pPr marL="342900" indent="-342900">
              <a:buFont typeface="Wingdings" panose="05000000000000000000" pitchFamily="2" charset="2"/>
              <a:buChar char="ü"/>
            </a:pPr>
            <a:r>
              <a:rPr lang="en-GB" dirty="0" err="1"/>
              <a:t>Molemmilla</a:t>
            </a:r>
            <a:r>
              <a:rPr lang="en-GB" dirty="0"/>
              <a:t> </a:t>
            </a:r>
            <a:r>
              <a:rPr lang="en-GB" dirty="0" err="1"/>
              <a:t>puolilla</a:t>
            </a:r>
            <a:endParaRPr lang="en-GB" dirty="0"/>
          </a:p>
          <a:p>
            <a:endParaRPr lang="en-GB" dirty="0">
              <a:solidFill>
                <a:srgbClr val="5CAC34"/>
              </a:solidFill>
            </a:endParaRPr>
          </a:p>
          <a:p>
            <a:endParaRPr lang="en-FI" dirty="0"/>
          </a:p>
        </p:txBody>
      </p:sp>
      <p:pic>
        <p:nvPicPr>
          <p:cNvPr id="2" name="Picture 1">
            <a:extLst>
              <a:ext uri="{FF2B5EF4-FFF2-40B4-BE49-F238E27FC236}">
                <a16:creationId xmlns:a16="http://schemas.microsoft.com/office/drawing/2014/main" id="{1111A48E-572B-46F3-9E97-A4E8EBBA2448}"/>
              </a:ext>
            </a:extLst>
          </p:cNvPr>
          <p:cNvPicPr>
            <a:picLocks noChangeAspect="1"/>
          </p:cNvPicPr>
          <p:nvPr/>
        </p:nvPicPr>
        <p:blipFill>
          <a:blip r:embed="rId2"/>
          <a:stretch>
            <a:fillRect/>
          </a:stretch>
        </p:blipFill>
        <p:spPr>
          <a:xfrm>
            <a:off x="577364" y="1721796"/>
            <a:ext cx="5639808" cy="3146631"/>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686C591C-FB79-441F-B437-929E8F813474}"/>
              </a:ext>
            </a:extLst>
          </p:cNvPr>
          <p:cNvPicPr>
            <a:picLocks noChangeAspect="1"/>
          </p:cNvPicPr>
          <p:nvPr/>
        </p:nvPicPr>
        <p:blipFill>
          <a:blip r:embed="rId3"/>
          <a:stretch>
            <a:fillRect/>
          </a:stretch>
        </p:blipFill>
        <p:spPr>
          <a:xfrm>
            <a:off x="3582624" y="4568035"/>
            <a:ext cx="1478853" cy="600784"/>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0CC1AA4A-17E4-4262-972F-918576DC4F02}"/>
              </a:ext>
            </a:extLst>
          </p:cNvPr>
          <p:cNvPicPr>
            <a:picLocks noChangeAspect="1"/>
          </p:cNvPicPr>
          <p:nvPr/>
        </p:nvPicPr>
        <p:blipFill>
          <a:blip r:embed="rId4"/>
          <a:stretch>
            <a:fillRect/>
          </a:stretch>
        </p:blipFill>
        <p:spPr>
          <a:xfrm>
            <a:off x="1997222" y="4794203"/>
            <a:ext cx="859413" cy="7492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01639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D773A98-0AAE-4D61-A85B-CDA0449163AE}"/>
              </a:ext>
            </a:extLst>
          </p:cNvPr>
          <p:cNvSpPr txBox="1"/>
          <p:nvPr/>
        </p:nvSpPr>
        <p:spPr>
          <a:xfrm>
            <a:off x="6780179" y="1874387"/>
            <a:ext cx="1254869" cy="415498"/>
          </a:xfrm>
          <a:prstGeom prst="rect">
            <a:avLst/>
          </a:prstGeom>
          <a:noFill/>
        </p:spPr>
        <p:txBody>
          <a:bodyPr wrap="square" rtlCol="0">
            <a:spAutoFit/>
          </a:bodyPr>
          <a:lstStyle/>
          <a:p>
            <a:pPr marL="342900" indent="-342900">
              <a:buFont typeface="Wingdings" panose="05000000000000000000" pitchFamily="2" charset="2"/>
              <a:buChar char="ü"/>
            </a:pPr>
            <a:r>
              <a:rPr lang="en-GB" sz="1800" dirty="0" err="1"/>
              <a:t>opaa</a:t>
            </a:r>
            <a:r>
              <a:rPr lang="en-GB" dirty="0" err="1"/>
              <a:t>li</a:t>
            </a:r>
            <a:endParaRPr lang="en-FI" dirty="0"/>
          </a:p>
        </p:txBody>
      </p:sp>
      <p:sp>
        <p:nvSpPr>
          <p:cNvPr id="5" name="TextBox 4">
            <a:extLst>
              <a:ext uri="{FF2B5EF4-FFF2-40B4-BE49-F238E27FC236}">
                <a16:creationId xmlns:a16="http://schemas.microsoft.com/office/drawing/2014/main" id="{C2E3D6E3-0837-4C5F-87DC-BD93FF1ED07D}"/>
              </a:ext>
            </a:extLst>
          </p:cNvPr>
          <p:cNvSpPr txBox="1"/>
          <p:nvPr/>
        </p:nvSpPr>
        <p:spPr>
          <a:xfrm>
            <a:off x="4169923" y="1855158"/>
            <a:ext cx="1433209" cy="369332"/>
          </a:xfrm>
          <a:prstGeom prst="rect">
            <a:avLst/>
          </a:prstGeom>
          <a:noFill/>
        </p:spPr>
        <p:txBody>
          <a:bodyPr wrap="square" rtlCol="0">
            <a:spAutoFit/>
          </a:bodyPr>
          <a:lstStyle/>
          <a:p>
            <a:pPr marL="342900" indent="-342900">
              <a:buFont typeface="Wingdings" panose="05000000000000000000" pitchFamily="2" charset="2"/>
              <a:buChar char="ü"/>
            </a:pPr>
            <a:r>
              <a:rPr lang="en-GB" sz="1800" dirty="0" err="1"/>
              <a:t>valkoinen</a:t>
            </a:r>
            <a:endParaRPr lang="en-FI" dirty="0"/>
          </a:p>
        </p:txBody>
      </p:sp>
      <p:sp>
        <p:nvSpPr>
          <p:cNvPr id="6" name="TextBox 5">
            <a:extLst>
              <a:ext uri="{FF2B5EF4-FFF2-40B4-BE49-F238E27FC236}">
                <a16:creationId xmlns:a16="http://schemas.microsoft.com/office/drawing/2014/main" id="{B8983B99-DC8E-4368-838D-B000BBC898B3}"/>
              </a:ext>
            </a:extLst>
          </p:cNvPr>
          <p:cNvSpPr txBox="1"/>
          <p:nvPr/>
        </p:nvSpPr>
        <p:spPr>
          <a:xfrm>
            <a:off x="1167319" y="1855158"/>
            <a:ext cx="2898843" cy="369332"/>
          </a:xfrm>
          <a:prstGeom prst="rect">
            <a:avLst/>
          </a:prstGeom>
          <a:noFill/>
        </p:spPr>
        <p:txBody>
          <a:bodyPr wrap="square" rtlCol="0">
            <a:spAutoFit/>
          </a:bodyPr>
          <a:lstStyle/>
          <a:p>
            <a:pPr marL="342900" indent="-342900">
              <a:buFont typeface="Wingdings" panose="05000000000000000000" pitchFamily="2" charset="2"/>
              <a:buChar char="ü"/>
            </a:pPr>
            <a:r>
              <a:rPr lang="en-GB" sz="1800" dirty="0" err="1"/>
              <a:t>peili</a:t>
            </a:r>
            <a:r>
              <a:rPr lang="en-GB" sz="1800" dirty="0"/>
              <a:t> (</a:t>
            </a:r>
            <a:r>
              <a:rPr lang="en-GB" sz="1800" dirty="0" err="1"/>
              <a:t>kuvastinpeili</a:t>
            </a:r>
            <a:r>
              <a:rPr lang="en-GB" sz="1800" dirty="0"/>
              <a:t>)</a:t>
            </a:r>
            <a:endParaRPr lang="en-FI" dirty="0"/>
          </a:p>
        </p:txBody>
      </p:sp>
      <p:pic>
        <p:nvPicPr>
          <p:cNvPr id="2" name="Picture 1">
            <a:extLst>
              <a:ext uri="{FF2B5EF4-FFF2-40B4-BE49-F238E27FC236}">
                <a16:creationId xmlns:a16="http://schemas.microsoft.com/office/drawing/2014/main" id="{9F94A41B-2A7B-4608-8190-0899E96E552E}"/>
              </a:ext>
            </a:extLst>
          </p:cNvPr>
          <p:cNvPicPr>
            <a:picLocks noChangeAspect="1"/>
          </p:cNvPicPr>
          <p:nvPr/>
        </p:nvPicPr>
        <p:blipFill>
          <a:blip r:embed="rId2"/>
          <a:stretch>
            <a:fillRect/>
          </a:stretch>
        </p:blipFill>
        <p:spPr>
          <a:xfrm>
            <a:off x="671209" y="2289885"/>
            <a:ext cx="9105449" cy="47322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434148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CDAD51-A8EF-4674-9C4C-81919DECA27E}"/>
              </a:ext>
            </a:extLst>
          </p:cNvPr>
          <p:cNvPicPr>
            <a:picLocks noChangeAspect="1"/>
          </p:cNvPicPr>
          <p:nvPr/>
        </p:nvPicPr>
        <p:blipFill>
          <a:blip r:embed="rId2"/>
          <a:stretch>
            <a:fillRect/>
          </a:stretch>
        </p:blipFill>
        <p:spPr>
          <a:xfrm>
            <a:off x="707570" y="1687252"/>
            <a:ext cx="4263264" cy="2560998"/>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5FE40979-14F0-43E3-BDAD-DCA16E71686D}"/>
              </a:ext>
            </a:extLst>
          </p:cNvPr>
          <p:cNvSpPr txBox="1"/>
          <p:nvPr/>
        </p:nvSpPr>
        <p:spPr>
          <a:xfrm>
            <a:off x="5501791" y="1879576"/>
            <a:ext cx="4479277" cy="5909310"/>
          </a:xfrm>
          <a:prstGeom prst="rect">
            <a:avLst/>
          </a:prstGeom>
          <a:noFill/>
        </p:spPr>
        <p:txBody>
          <a:bodyPr wrap="square" rtlCol="0">
            <a:spAutoFit/>
          </a:bodyPr>
          <a:lstStyle/>
          <a:p>
            <a:pPr marL="342900" indent="-342900">
              <a:buFont typeface="Wingdings" panose="05000000000000000000" pitchFamily="2" charset="2"/>
              <a:buChar char="v"/>
            </a:pPr>
            <a:r>
              <a:rPr lang="fi-FI" dirty="0">
                <a:solidFill>
                  <a:srgbClr val="5CAC34"/>
                </a:solidFill>
              </a:rPr>
              <a:t>D14- MY DOOR on printtiovi, jonka materiaaliksi valitaan kirjastossa sijaitseva kuva valitsemalla materiaaliksi ”Kuva” ja kirjoittamalla kuvan nimi. Pariovessa eri ovilehdille kuva valitaan erikseen. Kirjastoon kuva valitaan joko sijoittamalla se kirjastoksi valittuun hakemistoon tai valitsemalla se valikon komennolla Arkisto–Kirjastot ja objektit–Kirjastojenhallinta.</a:t>
            </a:r>
            <a:r>
              <a:rPr lang="en-GB" dirty="0"/>
              <a:t> </a:t>
            </a:r>
          </a:p>
          <a:p>
            <a:pPr marL="342900" indent="-342900">
              <a:buFont typeface="Wingdings" panose="05000000000000000000" pitchFamily="2" charset="2"/>
              <a:buChar char="ü"/>
            </a:pPr>
            <a:r>
              <a:rPr lang="en-GB" dirty="0" err="1"/>
              <a:t>printtilasiovi</a:t>
            </a:r>
            <a:endParaRPr lang="en-GB" dirty="0"/>
          </a:p>
          <a:p>
            <a:pPr marL="342900" indent="-342900">
              <a:buFont typeface="Wingdings" panose="05000000000000000000" pitchFamily="2" charset="2"/>
              <a:buChar char="ü"/>
            </a:pPr>
            <a:r>
              <a:rPr lang="en-GB" dirty="0" err="1"/>
              <a:t>magneettiprinttiovi</a:t>
            </a:r>
            <a:r>
              <a:rPr lang="en-GB" dirty="0"/>
              <a:t> </a:t>
            </a:r>
          </a:p>
          <a:p>
            <a:pPr marL="342900" indent="-342900">
              <a:buFont typeface="Wingdings" panose="05000000000000000000" pitchFamily="2" charset="2"/>
              <a:buChar char="ü"/>
            </a:pPr>
            <a:r>
              <a:rPr lang="en-GB" dirty="0" err="1"/>
              <a:t>laminaattiovi</a:t>
            </a:r>
            <a:endParaRPr lang="en-GB" dirty="0"/>
          </a:p>
          <a:p>
            <a:pPr marL="342900" indent="-342900">
              <a:buFont typeface="Wingdings" panose="05000000000000000000" pitchFamily="2" charset="2"/>
              <a:buChar char="ü"/>
            </a:pPr>
            <a:r>
              <a:rPr lang="en-GB" dirty="0" err="1"/>
              <a:t>sileä</a:t>
            </a:r>
            <a:r>
              <a:rPr lang="en-GB" dirty="0"/>
              <a:t> </a:t>
            </a:r>
            <a:r>
              <a:rPr lang="en-GB" dirty="0" err="1"/>
              <a:t>tasamassiiviovi</a:t>
            </a:r>
            <a:endParaRPr lang="en-GB" dirty="0"/>
          </a:p>
          <a:p>
            <a:endParaRPr lang="en-GB" dirty="0"/>
          </a:p>
          <a:p>
            <a:endParaRPr lang="en-GB" dirty="0">
              <a:solidFill>
                <a:srgbClr val="5CAC34"/>
              </a:solidFill>
            </a:endParaRPr>
          </a:p>
          <a:p>
            <a:endParaRPr lang="en-FI" dirty="0"/>
          </a:p>
        </p:txBody>
      </p:sp>
      <p:pic>
        <p:nvPicPr>
          <p:cNvPr id="4" name="Picture 3">
            <a:extLst>
              <a:ext uri="{FF2B5EF4-FFF2-40B4-BE49-F238E27FC236}">
                <a16:creationId xmlns:a16="http://schemas.microsoft.com/office/drawing/2014/main" id="{F13B3DD9-1339-4670-B9EE-48452CB06C12}"/>
              </a:ext>
            </a:extLst>
          </p:cNvPr>
          <p:cNvPicPr>
            <a:picLocks noChangeAspect="1"/>
          </p:cNvPicPr>
          <p:nvPr/>
        </p:nvPicPr>
        <p:blipFill>
          <a:blip r:embed="rId3"/>
          <a:stretch>
            <a:fillRect/>
          </a:stretch>
        </p:blipFill>
        <p:spPr>
          <a:xfrm>
            <a:off x="4115593" y="3133725"/>
            <a:ext cx="1228725" cy="647700"/>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5A53EA41-2418-42BB-9C74-4E094D3079FC}"/>
              </a:ext>
            </a:extLst>
          </p:cNvPr>
          <p:cNvPicPr>
            <a:picLocks noChangeAspect="1"/>
          </p:cNvPicPr>
          <p:nvPr/>
        </p:nvPicPr>
        <p:blipFill>
          <a:blip r:embed="rId4"/>
          <a:stretch>
            <a:fillRect/>
          </a:stretch>
        </p:blipFill>
        <p:spPr>
          <a:xfrm>
            <a:off x="586683" y="4411867"/>
            <a:ext cx="4384151" cy="2693783"/>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74ADDDB4-8724-4FA6-993C-E4A10D66DE0E}"/>
              </a:ext>
            </a:extLst>
          </p:cNvPr>
          <p:cNvSpPr/>
          <p:nvPr/>
        </p:nvSpPr>
        <p:spPr>
          <a:xfrm>
            <a:off x="1595336" y="3945043"/>
            <a:ext cx="768485" cy="303208"/>
          </a:xfrm>
          <a:prstGeom prst="rect">
            <a:avLst/>
          </a:prstGeom>
          <a:noFill/>
          <a:ln w="3810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FI"/>
          </a:p>
        </p:txBody>
      </p:sp>
      <p:sp>
        <p:nvSpPr>
          <p:cNvPr id="7" name="Rectangle 6">
            <a:extLst>
              <a:ext uri="{FF2B5EF4-FFF2-40B4-BE49-F238E27FC236}">
                <a16:creationId xmlns:a16="http://schemas.microsoft.com/office/drawing/2014/main" id="{7F53A015-4090-4620-AC66-FED16789BCCF}"/>
              </a:ext>
            </a:extLst>
          </p:cNvPr>
          <p:cNvSpPr/>
          <p:nvPr/>
        </p:nvSpPr>
        <p:spPr>
          <a:xfrm>
            <a:off x="1465634" y="6694728"/>
            <a:ext cx="1491575" cy="303208"/>
          </a:xfrm>
          <a:prstGeom prst="rect">
            <a:avLst/>
          </a:prstGeom>
          <a:noFill/>
          <a:ln w="3810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FI"/>
          </a:p>
        </p:txBody>
      </p:sp>
    </p:spTree>
    <p:extLst>
      <p:ext uri="{BB962C8B-B14F-4D97-AF65-F5344CB8AC3E}">
        <p14:creationId xmlns:p14="http://schemas.microsoft.com/office/powerpoint/2010/main" val="2480512156"/>
      </p:ext>
    </p:extLst>
  </p:cSld>
  <p:clrMapOvr>
    <a:masterClrMapping/>
  </p:clrMapOvr>
</p:sld>
</file>

<file path=ppt/theme/theme1.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7824</TotalTime>
  <Words>428</Words>
  <Application>Microsoft Office PowerPoint</Application>
  <PresentationFormat>Custom</PresentationFormat>
  <Paragraphs>104</Paragraphs>
  <Slides>29</Slides>
  <Notes>0</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29</vt:i4>
      </vt:variant>
    </vt:vector>
  </HeadingPairs>
  <TitlesOfParts>
    <vt:vector size="36" baseType="lpstr">
      <vt:lpstr>Arial</vt:lpstr>
      <vt:lpstr>Calibri</vt:lpstr>
      <vt:lpstr>Century Gothic</vt:lpstr>
      <vt:lpstr>Wingdings</vt:lpstr>
      <vt:lpstr>2_Custom Design</vt:lpstr>
      <vt:lpstr>4_Custom Design</vt:lpstr>
      <vt:lpstr>5_Custom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Susanna</dc:creator>
  <cp:lastModifiedBy>Violeta Yovcheva</cp:lastModifiedBy>
  <cp:revision>382</cp:revision>
  <cp:lastPrinted>2018-08-15T12:10:53Z</cp:lastPrinted>
  <dcterms:created xsi:type="dcterms:W3CDTF">2015-02-27T05:28:48Z</dcterms:created>
  <dcterms:modified xsi:type="dcterms:W3CDTF">2021-11-19T12:56:20Z</dcterms:modified>
</cp:coreProperties>
</file>